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7" r:id="rId1"/>
  </p:sldMasterIdLst>
  <p:handoutMasterIdLst>
    <p:handoutMasterId r:id="rId24"/>
  </p:handoutMasterIdLst>
  <p:sldIdLst>
    <p:sldId id="501" r:id="rId2"/>
    <p:sldId id="802" r:id="rId3"/>
    <p:sldId id="916" r:id="rId4"/>
    <p:sldId id="921" r:id="rId5"/>
    <p:sldId id="920" r:id="rId6"/>
    <p:sldId id="927" r:id="rId7"/>
    <p:sldId id="794" r:id="rId8"/>
    <p:sldId id="925" r:id="rId9"/>
    <p:sldId id="910" r:id="rId10"/>
    <p:sldId id="928" r:id="rId11"/>
    <p:sldId id="912" r:id="rId12"/>
    <p:sldId id="892" r:id="rId13"/>
    <p:sldId id="886" r:id="rId14"/>
    <p:sldId id="908" r:id="rId15"/>
    <p:sldId id="723" r:id="rId16"/>
    <p:sldId id="926" r:id="rId17"/>
    <p:sldId id="721" r:id="rId18"/>
    <p:sldId id="847" r:id="rId19"/>
    <p:sldId id="750" r:id="rId20"/>
    <p:sldId id="888" r:id="rId21"/>
    <p:sldId id="923" r:id="rId22"/>
    <p:sldId id="924" r:id="rId23"/>
  </p:sldIdLst>
  <p:sldSz cx="9144000" cy="6858000" type="screen4x3"/>
  <p:notesSz cx="6807200" cy="9939338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CC"/>
    <a:srgbClr val="CC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10" autoAdjust="0"/>
    <p:restoredTop sz="94660"/>
  </p:normalViewPr>
  <p:slideViewPr>
    <p:cSldViewPr>
      <p:cViewPr>
        <p:scale>
          <a:sx n="100" d="100"/>
          <a:sy n="100" d="100"/>
        </p:scale>
        <p:origin x="-514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28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fld id="{BAEDB0A6-7213-47C5-BB2C-CD275FE7AC62}" type="datetimeFigureOut">
              <a:rPr lang="zh-TW" altLang="en-US"/>
              <a:pPr>
                <a:defRPr/>
              </a:pPr>
              <a:t>2017/9/12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fld id="{63EA3493-F4EB-48AA-930C-00720794978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19599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verOverlay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6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7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9066718-C75E-4A7A-82C8-EFBEAB3DBCF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5900921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5" name="TextBox 14"/>
            <p:cNvSpPr txBox="1">
              <a:spLocks noChangeArrowheads="1"/>
            </p:cNvSpPr>
            <p:nvPr/>
          </p:nvSpPr>
          <p:spPr bwMode="auto">
            <a:xfrm>
              <a:off x="4147772" y="1381459"/>
              <a:ext cx="8763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r>
                <a:rPr lang="en-US" altLang="zh-TW" sz="5400" smtClean="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6" name="Straight Connector 15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6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FDDC9-6F8C-46AE-BE94-7B0995F74A6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37956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 rot="5400000">
            <a:off x="3908425" y="2881313"/>
            <a:ext cx="5481637" cy="922338"/>
            <a:chOff x="1815339" y="1381459"/>
            <a:chExt cx="5480154" cy="923330"/>
          </a:xfrm>
        </p:grpSpPr>
        <p:sp>
          <p:nvSpPr>
            <p:cNvPr id="5" name="TextBox 11"/>
            <p:cNvSpPr txBox="1">
              <a:spLocks noChangeArrowheads="1"/>
            </p:cNvSpPr>
            <p:nvPr/>
          </p:nvSpPr>
          <p:spPr bwMode="auto">
            <a:xfrm>
              <a:off x="4146745" y="1381458"/>
              <a:ext cx="877650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r>
                <a:rPr lang="en-US" altLang="zh-TW" sz="5400" smtClean="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6" name="Straight Connector 12"/>
            <p:cNvCxnSpPr/>
            <p:nvPr/>
          </p:nvCxnSpPr>
          <p:spPr>
            <a:xfrm flipH="1" flipV="1">
              <a:off x="1815339" y="1924967"/>
              <a:ext cx="2469482" cy="1590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3"/>
            <p:cNvCxnSpPr/>
            <p:nvPr/>
          </p:nvCxnSpPr>
          <p:spPr>
            <a:xfrm rot="10800000">
              <a:off x="4826011" y="1928146"/>
              <a:ext cx="2469482" cy="1590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5E1BC-E042-407A-92B7-63659F45B7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2623552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014413" y="-1270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sp>
        <p:nvSpPr>
          <p:cNvPr id="4" name="矩形 3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  <a:effectLst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5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E09B534-258C-4488-A5FC-660830D3B8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643530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5" name="TextBox 12"/>
            <p:cNvSpPr txBox="1">
              <a:spLocks noChangeArrowheads="1"/>
            </p:cNvSpPr>
            <p:nvPr/>
          </p:nvSpPr>
          <p:spPr bwMode="auto">
            <a:xfrm>
              <a:off x="4147772" y="1381459"/>
              <a:ext cx="8763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r>
                <a:rPr lang="en-US" altLang="zh-TW" sz="5400" smtClean="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6" name="Straight Connector 13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4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F9BC4-2D46-4BF6-8935-5DC01FDF56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6698254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CoverOverlay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1173163" y="2887663"/>
            <a:ext cx="6778625" cy="923925"/>
            <a:chOff x="1172584" y="1381459"/>
            <a:chExt cx="6779110" cy="923330"/>
          </a:xfrm>
        </p:grpSpPr>
        <p:sp>
          <p:nvSpPr>
            <p:cNvPr id="6" name="TextBox 8"/>
            <p:cNvSpPr txBox="1">
              <a:spLocks noChangeArrowheads="1"/>
            </p:cNvSpPr>
            <p:nvPr/>
          </p:nvSpPr>
          <p:spPr bwMode="auto">
            <a:xfrm>
              <a:off x="4147772" y="1381459"/>
              <a:ext cx="8763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r>
                <a:rPr lang="en-US" altLang="zh-TW" sz="5400" smtClean="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7" name="Straight Connector 9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0"/>
            <p:cNvCxnSpPr/>
            <p:nvPr/>
          </p:nvCxnSpPr>
          <p:spPr>
            <a:xfrm rot="10800000">
              <a:off x="4832033" y="1927207"/>
              <a:ext cx="3119661" cy="1586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20F0-3F29-4C52-A1ED-01B5E7D73DB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3503201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6" name="TextBox 13"/>
            <p:cNvSpPr txBox="1">
              <a:spLocks noChangeArrowheads="1"/>
            </p:cNvSpPr>
            <p:nvPr/>
          </p:nvSpPr>
          <p:spPr bwMode="auto">
            <a:xfrm>
              <a:off x="4147772" y="1381459"/>
              <a:ext cx="8763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r>
                <a:rPr lang="en-US" altLang="zh-TW" sz="5400" smtClean="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7" name="Straight Connector 14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5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178A1-D794-44B6-8B45-CD1E2457754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935135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3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8" name="TextBox 15"/>
            <p:cNvSpPr txBox="1">
              <a:spLocks noChangeArrowheads="1"/>
            </p:cNvSpPr>
            <p:nvPr/>
          </p:nvSpPr>
          <p:spPr bwMode="auto">
            <a:xfrm>
              <a:off x="4147772" y="1381459"/>
              <a:ext cx="8763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r>
                <a:rPr lang="en-US" altLang="zh-TW" sz="5400" smtClean="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9" name="Straight Connector 16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7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7F904-84DC-4444-B68A-65D386C9E3C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184023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4" name="TextBox 13"/>
            <p:cNvSpPr txBox="1">
              <a:spLocks noChangeArrowheads="1"/>
            </p:cNvSpPr>
            <p:nvPr/>
          </p:nvSpPr>
          <p:spPr bwMode="auto">
            <a:xfrm>
              <a:off x="4147772" y="1381459"/>
              <a:ext cx="8763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r>
                <a:rPr lang="en-US" altLang="zh-TW" sz="5400" smtClean="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5" name="Straight Connector 14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5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4A719-C127-4650-85B0-2F21D38FEE9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738507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CDCE6-7204-489C-A993-97B72A7B65B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719860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97A5D-974A-4BDF-9A0D-8B3F3AA311D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4065846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DE08F-8984-4890-B425-B2D364012B5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58287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688975" y="569913"/>
            <a:ext cx="7756525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altLang="zh-TW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98500" y="2247900"/>
            <a:ext cx="7747000" cy="387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altLang="zh-TW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63" y="61610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08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8925" y="61610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ea typeface="新細明體" pitchFamily="18" charset="-120"/>
              </a:defRPr>
            </a:lvl1pPr>
          </a:lstStyle>
          <a:p>
            <a:pPr>
              <a:defRPr/>
            </a:pPr>
            <a:fld id="{BD264BC5-F584-4226-AA48-201C2572809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8" r:id="rId1"/>
    <p:sldLayoutId id="2147484279" r:id="rId2"/>
    <p:sldLayoutId id="2147484280" r:id="rId3"/>
    <p:sldLayoutId id="2147484281" r:id="rId4"/>
    <p:sldLayoutId id="2147484282" r:id="rId5"/>
    <p:sldLayoutId id="2147484283" r:id="rId6"/>
    <p:sldLayoutId id="2147484284" r:id="rId7"/>
    <p:sldLayoutId id="2147484285" r:id="rId8"/>
    <p:sldLayoutId id="2147484286" r:id="rId9"/>
    <p:sldLayoutId id="2147484287" r:id="rId10"/>
    <p:sldLayoutId id="2147484288" r:id="rId11"/>
    <p:sldLayoutId id="214748428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Book Antiqua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Book Antiqua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Book Antiqua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Book Antiqua" pitchFamily="18" charset="0"/>
          <a:ea typeface="新細明體" pitchFamily="18" charset="-12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125" indent="-3651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sz="2400" kern="1200">
          <a:solidFill>
            <a:srgbClr val="262626"/>
          </a:solidFill>
          <a:latin typeface="+mn-lt"/>
          <a:ea typeface="+mn-ea"/>
          <a:cs typeface="+mn-cs"/>
        </a:defRPr>
      </a:lvl1pPr>
      <a:lvl2pPr marL="776288" indent="-3651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"/>
        <a:defRPr sz="2200" kern="1200">
          <a:solidFill>
            <a:srgbClr val="262626"/>
          </a:solidFill>
          <a:latin typeface="+mn-lt"/>
          <a:ea typeface="+mn-ea"/>
          <a:cs typeface="+mn-cs"/>
        </a:defRPr>
      </a:lvl2pPr>
      <a:lvl3pPr marL="1143000" indent="-3651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sz="2000" kern="1200">
          <a:solidFill>
            <a:srgbClr val="262626"/>
          </a:solidFill>
          <a:latin typeface="+mn-lt"/>
          <a:ea typeface="+mn-ea"/>
          <a:cs typeface="+mn-cs"/>
        </a:defRPr>
      </a:lvl3pPr>
      <a:lvl4pPr marL="1508125" indent="-3190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kern="1200">
          <a:solidFill>
            <a:srgbClr val="262626"/>
          </a:solidFill>
          <a:latin typeface="+mn-lt"/>
          <a:ea typeface="+mn-ea"/>
          <a:cs typeface="+mn-cs"/>
        </a:defRPr>
      </a:lvl4pPr>
      <a:lvl5pPr marL="1828800" indent="-3190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sz="1600" kern="1200">
          <a:solidFill>
            <a:srgbClr val="262626"/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19672" y="548680"/>
            <a:ext cx="6408712" cy="3329235"/>
          </a:xfrm>
          <a:extLst/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b="1" dirty="0">
                <a:solidFill>
                  <a:srgbClr val="0000CC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校園性別平等法規常識重要入門篇</a:t>
            </a:r>
            <a:r>
              <a:rPr lang="zh-TW" altLang="en-US" sz="4000" b="1" dirty="0" smtClean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sz="4000" b="1" dirty="0" smtClean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000" b="1" dirty="0" smtClean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</a:t>
            </a:r>
            <a:r>
              <a:rPr lang="en-US" altLang="zh-TW" sz="2400" b="1" dirty="0" smtClean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    </a:t>
            </a:r>
            <a:r>
              <a:rPr lang="en-US" altLang="zh-TW" sz="2400" dirty="0" smtClean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                               </a:t>
            </a: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784" tIns="0" rIns="14283" bIns="0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>
                <a:solidFill>
                  <a:srgbClr val="262626"/>
                </a:solidFill>
                <a:latin typeface="Book Antiqua" pitchFamily="18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>
                <a:solidFill>
                  <a:srgbClr val="262626"/>
                </a:solidFill>
                <a:latin typeface="Book Antiqua" pitchFamily="18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>
                <a:solidFill>
                  <a:srgbClr val="262626"/>
                </a:solidFill>
                <a:latin typeface="Book Antiqua" pitchFamily="18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>
                <a:solidFill>
                  <a:srgbClr val="262626"/>
                </a:solidFill>
                <a:latin typeface="Book Antiqua" pitchFamily="18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>
                <a:solidFill>
                  <a:srgbClr val="262626"/>
                </a:solidFill>
                <a:latin typeface="Book Antiqua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"/>
              <a:defRPr sz="1600">
                <a:solidFill>
                  <a:srgbClr val="262626"/>
                </a:solidFill>
                <a:latin typeface="Book Antiqua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"/>
              <a:defRPr sz="1600">
                <a:solidFill>
                  <a:srgbClr val="262626"/>
                </a:solidFill>
                <a:latin typeface="Book Antiqua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"/>
              <a:defRPr sz="1600">
                <a:solidFill>
                  <a:srgbClr val="262626"/>
                </a:solidFill>
                <a:latin typeface="Book Antiqua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"/>
              <a:defRPr sz="1600">
                <a:solidFill>
                  <a:srgbClr val="262626"/>
                </a:solidFill>
                <a:latin typeface="Book Antiqua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zh-TW" altLang="en-US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副標題 1"/>
          <p:cNvSpPr>
            <a:spLocks noGrp="1"/>
          </p:cNvSpPr>
          <p:nvPr>
            <p:ph type="subTitle" idx="1"/>
          </p:nvPr>
        </p:nvSpPr>
        <p:spPr>
          <a:xfrm>
            <a:off x="3851275" y="4581525"/>
            <a:ext cx="4641850" cy="452438"/>
          </a:xfrm>
        </p:spPr>
        <p:txBody>
          <a:bodyPr/>
          <a:lstStyle/>
          <a:p>
            <a:r>
              <a:rPr lang="zh-TW" altLang="en-US" b="1" smtClean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標楷體" pitchFamily="65" charset="-120"/>
                <a:ea typeface="標楷體" pitchFamily="65" charset="-120"/>
              </a:rPr>
              <a:t>學生事務長</a:t>
            </a:r>
          </a:p>
          <a:p>
            <a:r>
              <a:rPr lang="en-US" altLang="zh-TW" b="1" smtClean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b="1" smtClean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標楷體" pitchFamily="65" charset="-120"/>
                <a:ea typeface="標楷體" pitchFamily="65" charset="-120"/>
              </a:rPr>
              <a:t>林姝君教授</a:t>
            </a:r>
            <a:r>
              <a:rPr lang="en-US" altLang="zh-TW" b="1" smtClean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4294967295"/>
          </p:nvPr>
        </p:nvSpPr>
        <p:spPr>
          <a:xfrm>
            <a:off x="900113" y="1412875"/>
            <a:ext cx="7747000" cy="4824413"/>
          </a:xfrm>
        </p:spPr>
        <p:txBody>
          <a:bodyPr/>
          <a:lstStyle/>
          <a:p>
            <a:pPr marL="457200" indent="-457200" eaLnBrk="1" fontAlgn="auto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+mj-ea"/>
              <a:buAutoNum type="ea1ChtPeriod" startAt="8"/>
              <a:defRPr/>
            </a:pPr>
            <a:r>
              <a:rPr lang="zh-TW" altLang="en-US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經學校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性別平等教育委員會</a:t>
            </a:r>
            <a:r>
              <a:rPr lang="zh-TW" altLang="en-US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或依法組成之相關委員會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調查確認有性侵害行為屬實</a:t>
            </a:r>
            <a:r>
              <a:rPr lang="zh-TW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 marL="457200" indent="-457200" eaLnBrk="1" fontAlgn="auto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+mj-ea"/>
              <a:buAutoNum type="ea1ChtPeriod" startAt="8"/>
              <a:defRPr/>
            </a:pPr>
            <a:r>
              <a:rPr lang="zh-TW" altLang="en-US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經學校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性別平等教育委員會</a:t>
            </a:r>
            <a:r>
              <a:rPr lang="zh-TW" altLang="en-US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或依法組成之相關委員會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調查確認有性騷擾或性霸凌行為，且情節重大</a:t>
            </a:r>
            <a:r>
              <a:rPr lang="zh-TW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 marL="457200" indent="-457200" eaLnBrk="1" fontAlgn="auto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+mj-ea"/>
              <a:buAutoNum type="ea1ChtPeriod" startAt="8"/>
              <a:defRPr/>
            </a:pP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知悉服務學校發生疑似校園性侵害事件</a:t>
            </a:r>
            <a:r>
              <a:rPr lang="zh-TW" altLang="en-US" b="1" dirty="0">
                <a:solidFill>
                  <a:srgbClr val="FFC000"/>
                </a:solidFill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未</a:t>
            </a:r>
            <a:r>
              <a:rPr lang="zh-TW" altLang="en-US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依性別平等教育法規定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通報，致再度發生</a:t>
            </a:r>
            <a:r>
              <a:rPr lang="zh-TW" altLang="en-US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校園性侵害事件；或偽造、變造、湮滅或隱匿他人所犯校園性侵害事件之證據，經有關機關查證屬實。</a:t>
            </a:r>
          </a:p>
          <a:p>
            <a:pPr marL="457200" indent="-457200" eaLnBrk="1" fontAlgn="auto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+mj-ea"/>
              <a:buAutoNum type="ea1ChtPeriod" startAt="8"/>
              <a:defRPr/>
            </a:pPr>
            <a:r>
              <a:rPr lang="zh-TW" altLang="en-US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體罰或霸凌學生，</a:t>
            </a:r>
            <a:r>
              <a:rPr lang="zh-TW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造成其身心嚴重侵害。</a:t>
            </a:r>
            <a:endParaRPr lang="en-US" altLang="zh-TW" b="1" dirty="0">
              <a:solidFill>
                <a:schemeClr val="tx1">
                  <a:lumMod val="85000"/>
                  <a:lumOff val="1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marL="457200" indent="-457200" eaLnBrk="1" fontAlgn="auto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+mj-ea"/>
              <a:buAutoNum type="ea1ChtPeriod" startAt="8"/>
              <a:defRPr/>
            </a:pPr>
            <a:r>
              <a:rPr lang="zh-TW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行為</a:t>
            </a:r>
            <a:r>
              <a:rPr lang="zh-TW" altLang="en-US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違反相關法令，</a:t>
            </a:r>
            <a:r>
              <a:rPr lang="zh-TW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經有關機關查證屬實。</a:t>
            </a:r>
          </a:p>
          <a:p>
            <a:pPr marL="457200" indent="-457200" eaLnBrk="1" fontAlgn="auto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+mj-ea"/>
              <a:buAutoNum type="ea1ChtPeriod" startAt="8"/>
              <a:defRPr/>
            </a:pPr>
            <a:r>
              <a:rPr lang="zh-TW" altLang="en-US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教學不力</a:t>
            </a:r>
            <a:r>
              <a:rPr lang="zh-TW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或不能勝任工作有具體事實；或</a:t>
            </a:r>
            <a:r>
              <a:rPr lang="zh-TW" altLang="en-US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違反聘約</a:t>
            </a:r>
            <a:r>
              <a:rPr lang="zh-TW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情節重大。</a:t>
            </a:r>
          </a:p>
          <a:p>
            <a:pPr marL="457200" indent="-457200">
              <a:lnSpc>
                <a:spcPts val="3000"/>
              </a:lnSpc>
              <a:buFont typeface="+mj-ea"/>
              <a:buAutoNum type="ea1ChtPeriod" startAt="8"/>
              <a:defRPr/>
            </a:pPr>
            <a:endParaRPr lang="zh-TW" altLang="en-US" dirty="0"/>
          </a:p>
        </p:txBody>
      </p:sp>
      <p:sp>
        <p:nvSpPr>
          <p:cNvPr id="23555" name="標題 2"/>
          <p:cNvSpPr>
            <a:spLocks noGrp="1"/>
          </p:cNvSpPr>
          <p:nvPr>
            <p:ph type="title" idx="4294967295"/>
          </p:nvPr>
        </p:nvSpPr>
        <p:spPr>
          <a:xfrm>
            <a:off x="1116013" y="333375"/>
            <a:ext cx="7756525" cy="1054100"/>
          </a:xfrm>
        </p:spPr>
        <p:txBody>
          <a:bodyPr/>
          <a:lstStyle/>
          <a:p>
            <a:r>
              <a:rPr lang="zh-TW" altLang="en-US" sz="4000" b="1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教師法</a:t>
            </a:r>
            <a:r>
              <a:rPr lang="en-US" altLang="zh-TW" sz="4000" b="1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14</a:t>
            </a:r>
            <a:r>
              <a:rPr lang="zh-TW" altLang="en-US" sz="4000" b="1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條修正</a:t>
            </a:r>
            <a:r>
              <a:rPr lang="en-US" altLang="zh-TW" sz="240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(102</a:t>
            </a:r>
            <a:r>
              <a:rPr lang="zh-TW" altLang="en-US" sz="240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40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en-US" sz="240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240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27</a:t>
            </a:r>
            <a:r>
              <a:rPr lang="zh-TW" altLang="en-US" sz="240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日立法院通過</a:t>
            </a:r>
            <a:r>
              <a:rPr lang="en-US" altLang="zh-TW" sz="240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25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25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25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25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25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625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25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內容版面配置區 2"/>
          <p:cNvSpPr>
            <a:spLocks noGrp="1"/>
          </p:cNvSpPr>
          <p:nvPr>
            <p:ph idx="1"/>
          </p:nvPr>
        </p:nvSpPr>
        <p:spPr>
          <a:xfrm>
            <a:off x="1042988" y="620713"/>
            <a:ext cx="7586662" cy="5472112"/>
          </a:xfrm>
        </p:spPr>
        <p:txBody>
          <a:bodyPr/>
          <a:lstStyle/>
          <a:p>
            <a:pPr marL="0" indent="0" eaLnBrk="1" hangingPunct="1">
              <a:lnSpc>
                <a:spcPts val="3300"/>
              </a:lnSpc>
              <a:buFont typeface="Wingdings" pitchFamily="2" charset="2"/>
              <a:buNone/>
            </a:pPr>
            <a:r>
              <a:rPr lang="zh-TW" altLang="en-US" sz="3600" b="1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教師法</a:t>
            </a:r>
            <a:r>
              <a:rPr lang="en-US" altLang="zh-TW" sz="3600" b="1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14</a:t>
            </a:r>
            <a:r>
              <a:rPr lang="zh-TW" altLang="en-US" sz="3600" b="1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條第四項</a:t>
            </a:r>
            <a:r>
              <a:rPr lang="en-US" altLang="zh-TW" sz="3600" b="1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marL="0" indent="0" eaLnBrk="1" hangingPunct="1">
              <a:lnSpc>
                <a:spcPts val="33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教師涉有第一項第八款或第九款情形者，服務學校應於知悉之日起</a:t>
            </a:r>
            <a:r>
              <a:rPr lang="zh-TW" altLang="en-US" b="1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一個月內經教師評審委員會審議通過後予以</a:t>
            </a:r>
            <a:r>
              <a:rPr lang="zh-TW" altLang="en-US" b="1" u="sng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停聘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，並</a:t>
            </a:r>
            <a:r>
              <a:rPr lang="zh-TW" altLang="en-US" b="1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靜候調查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。經</a:t>
            </a:r>
            <a:r>
              <a:rPr lang="zh-TW" altLang="en-US" b="1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調查屬實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者，由服務學校報主管教育行政機關核准後，予以</a:t>
            </a:r>
            <a:r>
              <a:rPr lang="zh-TW" altLang="en-US" b="1" u="sng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解聘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b="1" smtClean="0">
              <a:latin typeface="標楷體" pitchFamily="65" charset="-120"/>
              <a:ea typeface="標楷體" pitchFamily="65" charset="-120"/>
            </a:endParaRPr>
          </a:p>
          <a:p>
            <a:pPr marL="0" indent="0" eaLnBrk="1" hangingPunct="1">
              <a:lnSpc>
                <a:spcPts val="3300"/>
              </a:lnSpc>
              <a:buFont typeface="Wingdings" pitchFamily="2" charset="2"/>
              <a:buNone/>
            </a:pP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【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即教師涉及對學生</a:t>
            </a:r>
            <a:r>
              <a:rPr lang="zh-TW" altLang="en-US" b="1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性侵害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（包含性交、猥褻）或</a:t>
            </a:r>
            <a:r>
              <a:rPr lang="zh-TW" altLang="en-US" b="1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性騷擾或性霸凌行為情節重大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，經</a:t>
            </a:r>
            <a:r>
              <a:rPr lang="zh-TW" altLang="en-US" b="1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性平會調查屬實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，依教師法第</a:t>
            </a: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14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條第</a:t>
            </a: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項第</a:t>
            </a: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8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款、第</a:t>
            </a: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9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款、第</a:t>
            </a: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項後段之規定，</a:t>
            </a:r>
            <a:r>
              <a:rPr lang="zh-TW" altLang="en-US" b="1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學校只得予以</a:t>
            </a:r>
            <a:r>
              <a:rPr lang="zh-TW" altLang="en-US" b="1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解聘</a:t>
            </a:r>
            <a:r>
              <a:rPr lang="zh-TW" altLang="en-US" b="1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教師，沒有予以停聘或不續聘之選擇餘地</a:t>
            </a:r>
            <a:r>
              <a:rPr lang="zh-TW" altLang="en-US" b="1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，而且</a:t>
            </a:r>
            <a:r>
              <a:rPr lang="zh-TW" altLang="en-US" b="1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不再經由</a:t>
            </a:r>
            <a:r>
              <a:rPr lang="zh-TW" altLang="en-US" b="1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教師評審委員會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審議，由學校報教育行政主管機關核定，即予解聘。</a:t>
            </a: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】</a:t>
            </a:r>
            <a:endParaRPr lang="zh-TW" altLang="en-US" b="1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83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1196975"/>
            <a:ext cx="7802562" cy="4967288"/>
          </a:xfrm>
        </p:spPr>
        <p:txBody>
          <a:bodyPr/>
          <a:lstStyle/>
          <a:p>
            <a:pPr eaLnBrk="1" hangingPunct="1">
              <a:lnSpc>
                <a:spcPts val="3200"/>
              </a:lnSpc>
              <a:defRPr/>
            </a:pP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親密關係的本質是權力對等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，而</a:t>
            </a: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師生間權力不對等</a:t>
            </a:r>
            <a: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。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面對老師追求，若學生不敢拒絕也不願屈從，就會產生糾紛；若交往後雙方對分手沒有共識，也會產生糾紛。此外，若師生交往對其他學生造成敵意的學習環境，也會產生糾紛。</a:t>
            </a: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鍾宛蓉律師</a:t>
            </a: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)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ts val="3200"/>
              </a:lnSpc>
              <a:defRPr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違反專業倫理：教師</a:t>
            </a: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發現與學生之關係有違反專業倫理之虞，應主動迴避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或</a:t>
            </a: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陳報學校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處理。 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ts val="3200"/>
              </a:lnSpc>
              <a:defRPr/>
            </a:pP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刑法第</a:t>
            </a:r>
            <a:r>
              <a:rPr lang="en-US" altLang="zh-TW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228</a:t>
            </a: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條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（利用權勢或機會，屬性平法的</a:t>
            </a: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性侵害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）</a:t>
            </a:r>
            <a:endParaRPr lang="zh-TW" altLang="en-US" b="1" dirty="0" smtClean="0">
              <a:latin typeface="標楷體" pitchFamily="65" charset="-120"/>
              <a:ea typeface="標楷體" pitchFamily="65" charset="-120"/>
            </a:endParaRPr>
          </a:p>
          <a:p>
            <a:pPr indent="-3175" eaLnBrk="1" hangingPunct="1">
              <a:lnSpc>
                <a:spcPts val="3200"/>
              </a:lnSpc>
              <a:buFont typeface="Wingdings" pitchFamily="2" charset="2"/>
              <a:buNone/>
              <a:defRPr/>
            </a:pP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利用權勢或機會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為性交者，處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個月以上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年以下有期徒刑。因前項情形而為猥褻之行為者，處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年以下有期徒刑。</a:t>
            </a:r>
            <a:endParaRPr lang="en-US" altLang="zh-TW" b="1" dirty="0" smtClean="0"/>
          </a:p>
          <a:p>
            <a:pPr eaLnBrk="1" hangingPunct="1">
              <a:lnSpc>
                <a:spcPts val="3200"/>
              </a:lnSpc>
              <a:buFont typeface="Wingdings" pitchFamily="2" charset="2"/>
              <a:buNone/>
              <a:defRPr/>
            </a:pPr>
            <a:endParaRPr lang="en-US" altLang="zh-TW" b="1" dirty="0" smtClean="0"/>
          </a:p>
          <a:p>
            <a:pPr eaLnBrk="1" hangingPunct="1">
              <a:lnSpc>
                <a:spcPts val="3200"/>
              </a:lnSpc>
              <a:buFont typeface="Wingdings" pitchFamily="2" charset="2"/>
              <a:buNone/>
              <a:defRPr/>
            </a:pPr>
            <a:endParaRPr lang="zh-TW" altLang="en-US" b="1" dirty="0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115888"/>
            <a:ext cx="7010400" cy="990600"/>
          </a:xfrm>
        </p:spPr>
        <p:txBody>
          <a:bodyPr/>
          <a:lstStyle/>
          <a:p>
            <a:pPr eaLnBrk="1" hangingPunct="1"/>
            <a:r>
              <a:rPr lang="zh-TW" altLang="en-US" sz="4000" b="1" u="sng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禁止發展有違專業倫理關係</a:t>
            </a:r>
            <a:endParaRPr lang="zh-TW" altLang="en-US" sz="4000" b="1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3000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3000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3000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>
          <a:xfrm>
            <a:off x="971550" y="1052513"/>
            <a:ext cx="7848600" cy="5400675"/>
          </a:xfrm>
        </p:spPr>
        <p:txBody>
          <a:bodyPr/>
          <a:lstStyle/>
          <a:p>
            <a:pPr eaLnBrk="1" hangingPunct="1">
              <a:lnSpc>
                <a:spcPts val="3000"/>
              </a:lnSpc>
            </a:pPr>
            <a:r>
              <a:rPr lang="zh-TW" altLang="en-US" b="1" smtClean="0">
                <a:ea typeface="標楷體" pitchFamily="65" charset="-120"/>
              </a:rPr>
              <a:t>偷窺、偷拍</a:t>
            </a:r>
          </a:p>
          <a:p>
            <a:pPr eaLnBrk="1" hangingPunct="1">
              <a:lnSpc>
                <a:spcPts val="3000"/>
              </a:lnSpc>
            </a:pPr>
            <a:r>
              <a:rPr lang="zh-TW" altLang="en-US" b="1" smtClean="0">
                <a:ea typeface="標楷體" pitchFamily="65" charset="-120"/>
              </a:rPr>
              <a:t>乘機摸一把、肢體碰撞、阿魯巴、戳屁股、拉肩帶</a:t>
            </a:r>
          </a:p>
          <a:p>
            <a:pPr eaLnBrk="1" hangingPunct="1">
              <a:lnSpc>
                <a:spcPts val="3000"/>
              </a:lnSpc>
            </a:pPr>
            <a:r>
              <a:rPr lang="zh-TW" altLang="en-US" b="1" smtClean="0">
                <a:ea typeface="標楷體" pitchFamily="65" charset="-120"/>
              </a:rPr>
              <a:t>黃色笑話、性別歧視言論</a:t>
            </a:r>
            <a:endParaRPr lang="zh-TW" altLang="en-US" b="1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ts val="3000"/>
              </a:lnSpc>
            </a:pPr>
            <a:r>
              <a:rPr lang="zh-TW" altLang="en-US" b="1" smtClean="0">
                <a:ea typeface="標楷體" pitchFamily="65" charset="-120"/>
              </a:rPr>
              <a:t>散播八卦謠言、散佈養眼圖、公然播放</a:t>
            </a:r>
            <a:r>
              <a:rPr lang="en-US" altLang="zh-TW" b="1" smtClean="0">
                <a:ea typeface="標楷體" pitchFamily="65" charset="-120"/>
              </a:rPr>
              <a:t>A</a:t>
            </a:r>
            <a:r>
              <a:rPr lang="zh-TW" altLang="en-US" b="1" smtClean="0">
                <a:ea typeface="標楷體" pitchFamily="65" charset="-120"/>
              </a:rPr>
              <a:t>片</a:t>
            </a:r>
          </a:p>
          <a:p>
            <a:pPr eaLnBrk="1" hangingPunct="1">
              <a:lnSpc>
                <a:spcPts val="3000"/>
              </a:lnSpc>
            </a:pPr>
            <a:r>
              <a:rPr lang="zh-TW" altLang="en-US" b="1" smtClean="0">
                <a:ea typeface="標楷體" pitchFamily="65" charset="-120"/>
              </a:rPr>
              <a:t>取笑性別特徵、性別特質、性傾向、性別認同</a:t>
            </a:r>
          </a:p>
          <a:p>
            <a:pPr eaLnBrk="1" hangingPunct="1">
              <a:lnSpc>
                <a:spcPts val="3000"/>
              </a:lnSpc>
            </a:pPr>
            <a:r>
              <a:rPr lang="zh-TW" altLang="en-US" b="1" smtClean="0">
                <a:ea typeface="標楷體" pitchFamily="65" charset="-120"/>
              </a:rPr>
              <a:t>在公共場所激吻、愛撫</a:t>
            </a:r>
          </a:p>
          <a:p>
            <a:pPr eaLnBrk="1" hangingPunct="1">
              <a:lnSpc>
                <a:spcPts val="3000"/>
              </a:lnSpc>
            </a:pPr>
            <a:r>
              <a:rPr lang="zh-TW" altLang="en-US" b="1" smtClean="0">
                <a:ea typeface="標楷體" pitchFamily="65" charset="-120"/>
              </a:rPr>
              <a:t>過度追求、分手暴力</a:t>
            </a:r>
          </a:p>
          <a:p>
            <a:pPr eaLnBrk="1" hangingPunct="1">
              <a:lnSpc>
                <a:spcPts val="3000"/>
              </a:lnSpc>
            </a:pPr>
            <a:r>
              <a:rPr lang="zh-TW" altLang="en-US" b="1" smtClean="0">
                <a:ea typeface="標楷體" pitchFamily="65" charset="-120"/>
              </a:rPr>
              <a:t>網友間、同性間性侵害、性騷擾</a:t>
            </a:r>
          </a:p>
          <a:p>
            <a:pPr eaLnBrk="1" hangingPunct="1">
              <a:lnSpc>
                <a:spcPts val="3000"/>
              </a:lnSpc>
            </a:pPr>
            <a:r>
              <a:rPr lang="zh-TW" altLang="en-US" b="1" smtClean="0">
                <a:ea typeface="標楷體" pitchFamily="65" charset="-120"/>
              </a:rPr>
              <a:t>與未滿</a:t>
            </a:r>
            <a:r>
              <a:rPr lang="en-US" altLang="zh-TW" b="1" smtClean="0">
                <a:ea typeface="標楷體" pitchFamily="65" charset="-120"/>
              </a:rPr>
              <a:t>16</a:t>
            </a:r>
            <a:r>
              <a:rPr lang="zh-TW" altLang="en-US" b="1" smtClean="0">
                <a:ea typeface="標楷體" pitchFamily="65" charset="-120"/>
              </a:rPr>
              <a:t>歲學生合意性交、猥褻（刑法第</a:t>
            </a:r>
            <a:r>
              <a:rPr lang="en-US" altLang="zh-TW" b="1" smtClean="0">
                <a:ea typeface="標楷體" pitchFamily="65" charset="-120"/>
              </a:rPr>
              <a:t>227</a:t>
            </a:r>
            <a:r>
              <a:rPr lang="zh-TW" altLang="en-US" b="1" smtClean="0">
                <a:ea typeface="標楷體" pitchFamily="65" charset="-120"/>
              </a:rPr>
              <a:t>條）</a:t>
            </a:r>
          </a:p>
          <a:p>
            <a:pPr eaLnBrk="1" hangingPunct="1">
              <a:lnSpc>
                <a:spcPts val="3000"/>
              </a:lnSpc>
            </a:pPr>
            <a:r>
              <a:rPr lang="zh-TW" altLang="en-US" b="1" smtClean="0">
                <a:ea typeface="標楷體" pitchFamily="65" charset="-120"/>
              </a:rPr>
              <a:t>師生違反專業倫理之情愛關係</a:t>
            </a:r>
          </a:p>
          <a:p>
            <a:pPr eaLnBrk="1" hangingPunct="1">
              <a:lnSpc>
                <a:spcPts val="3000"/>
              </a:lnSpc>
            </a:pPr>
            <a:r>
              <a:rPr lang="zh-TW" altLang="en-US" b="1" smtClean="0">
                <a:ea typeface="標楷體" pitchFamily="65" charset="-120"/>
              </a:rPr>
              <a:t>教師、上司利用權勢對學生、下屬性侵害、性騷擾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1692275" y="115888"/>
            <a:ext cx="5543550" cy="936625"/>
          </a:xfrm>
        </p:spPr>
        <p:txBody>
          <a:bodyPr/>
          <a:lstStyle/>
          <a:p>
            <a:pPr algn="l" eaLnBrk="1" hangingPunct="1"/>
            <a:r>
              <a:rPr lang="zh-TW" altLang="en-US" sz="4000" b="1" u="sng" smtClean="0">
                <a:solidFill>
                  <a:schemeClr val="tx1"/>
                </a:solidFill>
                <a:ea typeface="標楷體" pitchFamily="65" charset="-120"/>
              </a:rPr>
              <a:t>常見校園性平事件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25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250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250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250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250"/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625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250"/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250"/>
                                        <p:tgtEl>
                                          <p:spTgt spid="24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875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250"/>
                                        <p:tgtEl>
                                          <p:spTgt spid="245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250"/>
                                        <p:tgtEl>
                                          <p:spTgt spid="245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125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250"/>
                                        <p:tgtEl>
                                          <p:spTgt spid="245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250"/>
                                        <p:tgtEl>
                                          <p:spTgt spid="245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168400"/>
            <a:ext cx="8162925" cy="5689600"/>
          </a:xfrm>
        </p:spPr>
        <p:txBody>
          <a:bodyPr rtlCol="0">
            <a:normAutofit/>
          </a:bodyPr>
          <a:lstStyle/>
          <a:p>
            <a:pPr marL="457200" indent="-457200" eaLnBrk="1" fontAlgn="auto" hangingPunct="1">
              <a:lnSpc>
                <a:spcPts val="3600"/>
              </a:lnSpc>
              <a:spcAft>
                <a:spcPts val="0"/>
              </a:spcAft>
              <a:buClr>
                <a:srgbClr val="0000CC"/>
              </a:buClr>
              <a:buFont typeface="+mj-lt"/>
              <a:buAutoNum type="arabicPeriod"/>
              <a:defRPr/>
            </a:pP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知悉即</a:t>
            </a: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通報</a:t>
            </a: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（法定</a:t>
            </a:r>
            <a:r>
              <a:rPr lang="en-US" altLang="zh-TW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113</a:t>
            </a: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通報、校安通報），並保密。</a:t>
            </a:r>
          </a:p>
          <a:p>
            <a:pPr marL="457200" indent="-457200" eaLnBrk="1" fontAlgn="auto" hangingPunct="1">
              <a:lnSpc>
                <a:spcPts val="3600"/>
              </a:lnSpc>
              <a:spcAft>
                <a:spcPts val="0"/>
              </a:spcAft>
              <a:buClr>
                <a:srgbClr val="0000CC"/>
              </a:buClr>
              <a:buFont typeface="+mj-lt"/>
              <a:buAutoNum type="arabicPeriod"/>
              <a:defRPr/>
            </a:pP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被害人或其法定代理人</a:t>
            </a:r>
            <a:r>
              <a:rPr lang="zh-TW" altLang="en-US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申請調查</a:t>
            </a: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、任何人</a:t>
            </a:r>
            <a:r>
              <a:rPr lang="zh-TW" altLang="en-US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檢舉</a:t>
            </a:r>
            <a: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曝光媒體</a:t>
            </a:r>
            <a: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視同檢舉、</a:t>
            </a:r>
            <a:r>
              <a:rPr lang="zh-TW" altLang="en-US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處理霸凌發現疑似性平事件</a:t>
            </a:r>
            <a: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視同檢舉。</a:t>
            </a:r>
          </a:p>
          <a:p>
            <a:pPr marL="457200" indent="-457200" eaLnBrk="1" fontAlgn="auto" hangingPunct="1">
              <a:lnSpc>
                <a:spcPts val="3600"/>
              </a:lnSpc>
              <a:spcAft>
                <a:spcPts val="0"/>
              </a:spcAft>
              <a:buClr>
                <a:srgbClr val="0000CC"/>
              </a:buClr>
              <a:buFont typeface="+mj-lt"/>
              <a:buAutoNum type="arabicPeriod"/>
              <a:defRPr/>
            </a:pP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學</a:t>
            </a:r>
            <a:r>
              <a:rPr lang="zh-TW" altLang="en-US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務處收件</a:t>
            </a: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，三天內交</a:t>
            </a:r>
            <a:r>
              <a:rPr lang="zh-TW" altLang="en-US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性平會</a:t>
            </a: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 marL="457200" indent="-457200" eaLnBrk="1" fontAlgn="auto" hangingPunct="1">
              <a:lnSpc>
                <a:spcPts val="3600"/>
              </a:lnSpc>
              <a:spcAft>
                <a:spcPts val="0"/>
              </a:spcAft>
              <a:buClr>
                <a:srgbClr val="0000CC"/>
              </a:buClr>
              <a:buFont typeface="+mj-lt"/>
              <a:buAutoNum type="arabicPeriod"/>
              <a:defRPr/>
            </a:pP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性平會</a:t>
            </a: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調查，</a:t>
            </a: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二個月內應調查完畢並</a:t>
            </a: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完成</a:t>
            </a:r>
            <a:r>
              <a:rPr lang="zh-TW" altLang="en-US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調查</a:t>
            </a: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報告</a:t>
            </a:r>
            <a: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 marL="457200" indent="-457200" eaLnBrk="1" fontAlgn="auto" hangingPunct="1">
              <a:lnSpc>
                <a:spcPts val="3600"/>
              </a:lnSpc>
              <a:spcAft>
                <a:spcPts val="0"/>
              </a:spcAft>
              <a:buClr>
                <a:srgbClr val="0000CC"/>
              </a:buClr>
              <a:buFont typeface="+mj-lt"/>
              <a:buAutoNum type="arabicPeriod"/>
              <a:defRPr/>
            </a:pP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性平會開會審議調查報告，</a:t>
            </a: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認定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性侵害</a:t>
            </a:r>
            <a:r>
              <a:rPr lang="zh-TW" altLang="en-US" b="1" dirty="0" smtClean="0">
                <a:solidFill>
                  <a:schemeClr val="folHlink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性騷擾或性霸凌情節重大</a:t>
            </a: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報主管機關解聘</a:t>
            </a:r>
            <a: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；或權責單位</a:t>
            </a: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依據性平會認定之事實為</a:t>
            </a:r>
            <a: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懲處決定</a:t>
            </a: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 marL="457200" indent="-457200" eaLnBrk="1" fontAlgn="auto" hangingPunct="1">
              <a:lnSpc>
                <a:spcPts val="3600"/>
              </a:lnSpc>
              <a:spcAft>
                <a:spcPts val="0"/>
              </a:spcAft>
              <a:buClr>
                <a:srgbClr val="0000CC"/>
              </a:buClr>
              <a:buFont typeface="+mj-lt"/>
              <a:buAutoNum type="arabicPeriod"/>
              <a:defRPr/>
            </a:pP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通知當事人調查結果、告知救濟（</a:t>
            </a:r>
            <a:r>
              <a:rPr lang="zh-TW" altLang="en-US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申復</a:t>
            </a: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單位、期限）。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260350"/>
            <a:ext cx="6838950" cy="836613"/>
          </a:xfrm>
        </p:spPr>
        <p:txBody>
          <a:bodyPr/>
          <a:lstStyle/>
          <a:p>
            <a:pPr eaLnBrk="1" hangingPunct="1"/>
            <a:r>
              <a:rPr lang="zh-TW" altLang="en-US" sz="4000" b="1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學校處理校園性平事件之程序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341438"/>
            <a:ext cx="7731125" cy="5184775"/>
          </a:xfrm>
        </p:spPr>
        <p:txBody>
          <a:bodyPr/>
          <a:lstStyle/>
          <a:p>
            <a:pPr eaLnBrk="1" hangingPunct="1">
              <a:lnSpc>
                <a:spcPts val="3600"/>
              </a:lnSpc>
            </a:pP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事件</a:t>
            </a:r>
            <a:r>
              <a:rPr lang="zh-TW" altLang="en-US" b="1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未經調查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無法確定事件之有無，第一線知悉事件之人員</a:t>
            </a:r>
            <a:r>
              <a:rPr lang="zh-TW" altLang="en-US" b="1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無調查權（調查權屬於性平會）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b="1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但仍應立即向學校報告並依法通報「疑似」事件，不需等到「確定」有事件才通報，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使學校進行危機處理、採取預防措施，使主管機關進行督導。</a:t>
            </a:r>
          </a:p>
          <a:p>
            <a:pPr eaLnBrk="1" hangingPunct="1">
              <a:lnSpc>
                <a:spcPts val="3600"/>
              </a:lnSpc>
            </a:pP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重複通報無妨，漏未通報違法。</a:t>
            </a:r>
            <a:endParaRPr lang="en-US" altLang="zh-TW" b="1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ts val="3600"/>
              </a:lnSpc>
            </a:pPr>
            <a:r>
              <a:rPr lang="zh-TW" altLang="en-US" b="1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通報不需事先徵得被害人同意，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但應向被害人說明相關法規資訊，並注意保密。</a:t>
            </a:r>
          </a:p>
          <a:p>
            <a:pPr eaLnBrk="1" hangingPunct="1">
              <a:lnSpc>
                <a:spcPts val="3600"/>
              </a:lnSpc>
            </a:pP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第一線知悉事件之人員於初步了解時應注意界線。</a:t>
            </a: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04813"/>
            <a:ext cx="8091487" cy="576262"/>
          </a:xfrm>
        </p:spPr>
        <p:txBody>
          <a:bodyPr/>
          <a:lstStyle/>
          <a:p>
            <a:pPr eaLnBrk="1" hangingPunct="1"/>
            <a:r>
              <a:rPr lang="zh-TW" altLang="en-US" sz="4000" b="1" smtClean="0">
                <a:solidFill>
                  <a:schemeClr val="tx1"/>
                </a:solidFill>
                <a:ea typeface="標楷體" pitchFamily="65" charset="-120"/>
              </a:rPr>
              <a:t>知悉「疑似」事件即應通報</a:t>
            </a:r>
            <a:r>
              <a:rPr lang="en-US" altLang="zh-TW" sz="160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60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鍾宛蓉律師</a:t>
            </a:r>
            <a:r>
              <a:rPr lang="en-US" altLang="zh-TW" sz="160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1600" b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75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1750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1750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250"/>
                            </p:stCondLst>
                            <p:childTnLst>
                              <p:par>
                                <p:cTn id="1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1750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1187450" y="1700213"/>
            <a:ext cx="7345363" cy="3878262"/>
          </a:xfrm>
        </p:spPr>
        <p:txBody>
          <a:bodyPr rtlCol="0">
            <a:noAutofit/>
          </a:bodyPr>
          <a:lstStyle/>
          <a:p>
            <a:pPr marL="365760" indent="-365760" eaLnBrk="1" fontAlgn="auto" hangingPunct="1">
              <a:lnSpc>
                <a:spcPts val="3600"/>
              </a:lnSpc>
              <a:spcAft>
                <a:spcPts val="0"/>
              </a:spcAft>
              <a:defRPr/>
            </a:pP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性平法第</a:t>
            </a:r>
            <a:r>
              <a:rPr lang="en-US" altLang="zh-TW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21</a:t>
            </a: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條第</a:t>
            </a:r>
            <a:r>
              <a:rPr lang="en-US" altLang="zh-TW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項</a:t>
            </a:r>
            <a:r>
              <a:rPr lang="en-US" altLang="zh-TW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pPr marL="0" indent="0" eaLnBrk="1" fontAlgn="auto" hangingPunct="1">
              <a:lnSpc>
                <a:spcPts val="36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zh-TW" altLang="zh-TW" b="1" dirty="0" smtClean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學校</a:t>
            </a:r>
            <a:r>
              <a:rPr lang="zh-TW" altLang="zh-TW" b="1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校長、教師、職員或工友</a:t>
            </a: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知悉</a:t>
            </a:r>
            <a:r>
              <a:rPr lang="zh-TW" altLang="zh-TW" b="1" dirty="0">
                <a:solidFill>
                  <a:schemeClr val="tx1">
                    <a:lumMod val="85000"/>
                    <a:lumOff val="1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服務學校發生</a:t>
            </a: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疑似</a:t>
            </a:r>
            <a:r>
              <a:rPr lang="zh-TW" altLang="zh-TW" b="1" dirty="0">
                <a:solidFill>
                  <a:schemeClr val="tx1">
                    <a:lumMod val="85000"/>
                    <a:lumOff val="1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校園性侵害、</a:t>
            </a:r>
            <a:r>
              <a:rPr lang="zh-TW" altLang="zh-TW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性騷擾或</a:t>
            </a:r>
            <a:r>
              <a:rPr lang="zh-TW" altLang="zh-TW" b="1" dirty="0">
                <a:solidFill>
                  <a:schemeClr val="tx1">
                    <a:lumMod val="85000"/>
                    <a:lumOff val="1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性霸凌事件者，除</a:t>
            </a: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應立即</a:t>
            </a:r>
            <a:r>
              <a:rPr lang="zh-TW" altLang="zh-TW" b="1" dirty="0">
                <a:solidFill>
                  <a:schemeClr val="tx1">
                    <a:lumMod val="85000"/>
                    <a:lumOff val="1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依學校防治規定所定權責，依性侵害犯罪</a:t>
            </a:r>
            <a:r>
              <a:rPr lang="zh-TW" altLang="zh-TW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防治法</a:t>
            </a:r>
            <a:r>
              <a:rPr lang="zh-TW" altLang="zh-TW" b="1" dirty="0">
                <a:solidFill>
                  <a:schemeClr val="tx1">
                    <a:lumMod val="85000"/>
                    <a:lumOff val="1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、兒童及少年福利法、身心障礙者權益保障法及其他相關法律規定</a:t>
            </a:r>
            <a:r>
              <a:rPr lang="zh-TW" altLang="zh-TW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通報外</a:t>
            </a:r>
            <a:r>
              <a:rPr lang="zh-TW" altLang="zh-TW" b="1" dirty="0">
                <a:solidFill>
                  <a:schemeClr val="tx1">
                    <a:lumMod val="85000"/>
                    <a:lumOff val="1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，並應向學校及當地直轄市、縣（市）主管機關</a:t>
            </a: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通報</a:t>
            </a:r>
            <a:r>
              <a:rPr lang="zh-TW" altLang="zh-TW" b="1" dirty="0">
                <a:solidFill>
                  <a:schemeClr val="tx1">
                    <a:lumMod val="85000"/>
                    <a:lumOff val="1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至遲不得</a:t>
            </a:r>
            <a:r>
              <a:rPr lang="zh-TW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超過</a:t>
            </a:r>
            <a:r>
              <a:rPr lang="en-US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24</a:t>
            </a:r>
            <a:r>
              <a:rPr lang="zh-TW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小時</a:t>
            </a:r>
            <a:r>
              <a:rPr lang="zh-TW" altLang="zh-TW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b="1" dirty="0">
              <a:solidFill>
                <a:schemeClr val="tx1">
                  <a:lumMod val="85000"/>
                  <a:lumOff val="1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9699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4000" b="1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性平法新規定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196975"/>
            <a:ext cx="8162925" cy="5256213"/>
          </a:xfrm>
        </p:spPr>
        <p:txBody>
          <a:bodyPr/>
          <a:lstStyle/>
          <a:p>
            <a:pPr eaLnBrk="1" hangingPunct="1">
              <a:lnSpc>
                <a:spcPts val="3000"/>
              </a:lnSpc>
              <a:defRPr/>
            </a:pP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學校校長、教師、職員或工友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有下列情形之一者，處新臺幣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萬元以上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15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萬元以下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罰鍰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marL="457200" indent="-457200" eaLnBrk="1" hangingPunct="1">
              <a:lnSpc>
                <a:spcPts val="3000"/>
              </a:lnSpc>
              <a:buFont typeface="+mj-ea"/>
              <a:buAutoNum type="ea1ChtPeriod"/>
              <a:defRPr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違反第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21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條第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項規定，</a:t>
            </a: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未於</a:t>
            </a:r>
            <a:r>
              <a:rPr lang="en-US" altLang="zh-TW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24</a:t>
            </a: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小時內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，向學校及當地直轄市、縣（市）主管機關</a:t>
            </a: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通報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marL="457200" indent="-457200" eaLnBrk="1" hangingPunct="1">
              <a:lnSpc>
                <a:spcPts val="3000"/>
              </a:lnSpc>
              <a:buFont typeface="+mj-ea"/>
              <a:buAutoNum type="ea1ChtPeriod"/>
              <a:defRPr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違反第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21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條第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項規定，</a:t>
            </a: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偽造、變造、湮滅或隱匿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他人所犯校園性騷擾、性霸凌事件之證據。（</a:t>
            </a: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性平法第</a:t>
            </a:r>
            <a:r>
              <a:rPr lang="en-US" altLang="zh-TW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36</a:t>
            </a: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條第</a:t>
            </a:r>
            <a:r>
              <a:rPr lang="en-US" altLang="zh-TW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項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）</a:t>
            </a:r>
          </a:p>
          <a:p>
            <a:pPr eaLnBrk="1" hangingPunct="1">
              <a:lnSpc>
                <a:spcPts val="3200"/>
              </a:lnSpc>
              <a:defRPr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學校校長、教師、職員或工友違反第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21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條第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項所定疑似校園性侵害事件之通報規定，致再度發生校園性侵害事件；或偽造、變造、湮滅或隱匿他人所犯校園性侵害事件之證據者，應依法予以</a:t>
            </a:r>
            <a:r>
              <a:rPr lang="zh-TW" altLang="en-US" sz="36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解聘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或</a:t>
            </a:r>
            <a:r>
              <a:rPr lang="zh-TW" altLang="en-US" sz="36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免職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。（</a:t>
            </a: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性平法第</a:t>
            </a:r>
            <a:r>
              <a:rPr lang="en-US" altLang="zh-TW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36</a:t>
            </a: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條之一第</a:t>
            </a:r>
            <a:r>
              <a:rPr lang="en-US" altLang="zh-TW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項 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）</a:t>
            </a: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162925" cy="720725"/>
          </a:xfrm>
        </p:spPr>
        <p:txBody>
          <a:bodyPr/>
          <a:lstStyle/>
          <a:p>
            <a:pPr eaLnBrk="1" hangingPunct="1"/>
            <a:r>
              <a:rPr lang="zh-TW" altLang="en-US" sz="4000" b="1" smtClean="0">
                <a:solidFill>
                  <a:schemeClr val="tx1"/>
                </a:solidFill>
                <a:ea typeface="標楷體" pitchFamily="65" charset="-120"/>
              </a:rPr>
              <a:t>未通報：處罰鍰、</a:t>
            </a:r>
            <a:r>
              <a:rPr lang="zh-TW" altLang="en-US" sz="4000" b="1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解聘、免職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49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9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62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900113" y="1412875"/>
            <a:ext cx="7127875" cy="4895850"/>
          </a:xfrm>
        </p:spPr>
        <p:txBody>
          <a:bodyPr/>
          <a:lstStyle/>
          <a:p>
            <a:pPr eaLnBrk="1" hangingPunct="1">
              <a:lnSpc>
                <a:spcPts val="3200"/>
              </a:lnSpc>
              <a:defRPr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協助者的正確心態：</a:t>
            </a:r>
          </a:p>
          <a:p>
            <a:pPr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  不造成</a:t>
            </a: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二度傷害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、不承擔</a:t>
            </a: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替代創傷</a:t>
            </a:r>
            <a:r>
              <a:rPr lang="en-US" altLang="zh-TW" sz="16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6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助人者在助人過程中面對有不幸遭遇的案主，不僅要傾聽他的痛苦經驗，而且可能還目睹他的悲慘處境。在這助人的過程中，許多的助人者在協助案主的創傷時，產生了替代性創傷。這種情形會讓助人者身心各方面都產生一些重大的轉變。</a:t>
            </a:r>
            <a:r>
              <a:rPr lang="en-US" altLang="zh-TW" sz="16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1600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ts val="3200"/>
              </a:lnSpc>
              <a:defRPr/>
            </a:pPr>
            <a: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教師協助者的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法定義務</a:t>
            </a:r>
            <a:r>
              <a:rPr lang="en-US" altLang="zh-TW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通報</a:t>
            </a:r>
            <a: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保密</a:t>
            </a:r>
            <a:endParaRPr lang="en-US" altLang="zh-TW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ts val="3200"/>
              </a:lnSpc>
              <a:defRPr/>
            </a:pP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專業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協助者的分工：</a:t>
            </a: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輔導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行政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調查</a:t>
            </a:r>
          </a:p>
          <a:p>
            <a:pPr indent="-279400" eaLnBrk="1" hangingPunct="1">
              <a:lnSpc>
                <a:spcPts val="3200"/>
              </a:lnSpc>
              <a:buFont typeface="Wingdings" pitchFamily="2" charset="2"/>
              <a:buNone/>
              <a:defRPr/>
            </a:pPr>
            <a: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輔導：案主中心、聆聽、不評斷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、專業</a:t>
            </a:r>
            <a:endParaRPr lang="zh-TW" altLang="en-US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indent="-279400" eaLnBrk="1" hangingPunct="1">
              <a:lnSpc>
                <a:spcPts val="3200"/>
              </a:lnSpc>
              <a:buFont typeface="Wingdings" pitchFamily="2" charset="2"/>
              <a:buNone/>
              <a:defRPr/>
            </a:pPr>
            <a: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行政：依法行政、中立、主動預防措施</a:t>
            </a:r>
          </a:p>
          <a:p>
            <a:pPr indent="-279400" eaLnBrk="1" hangingPunct="1">
              <a:lnSpc>
                <a:spcPts val="3200"/>
              </a:lnSpc>
              <a:buFont typeface="Wingdings" pitchFamily="2" charset="2"/>
              <a:buNone/>
              <a:defRPr/>
            </a:pPr>
            <a: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調查：依法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調查、中立、客觀、專業</a:t>
            </a:r>
          </a:p>
          <a:p>
            <a:pPr eaLnBrk="1" hangingPunct="1">
              <a:lnSpc>
                <a:spcPts val="3200"/>
              </a:lnSpc>
              <a:defRPr/>
            </a:pP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非專業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協助者：</a:t>
            </a: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聆聽、求助</a:t>
            </a: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333375"/>
            <a:ext cx="7010400" cy="1006475"/>
          </a:xfrm>
        </p:spPr>
        <p:txBody>
          <a:bodyPr/>
          <a:lstStyle/>
          <a:p>
            <a:pPr eaLnBrk="1" hangingPunct="1"/>
            <a:r>
              <a:rPr lang="zh-TW" altLang="en-US" sz="4000" b="1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扮演適時適當的協助者</a:t>
            </a:r>
            <a:r>
              <a:rPr lang="en-US" altLang="zh-TW" sz="160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60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鍾宛蓉律師</a:t>
            </a:r>
            <a:r>
              <a:rPr lang="en-US" altLang="zh-TW" sz="160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1600" b="1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1000"/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1000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1000"/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1000"/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1000"/>
                                        <p:tgtEl>
                                          <p:spTgt spid="29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1000"/>
                                        <p:tgtEl>
                                          <p:spTgt spid="296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1000"/>
                                        <p:tgtEl>
                                          <p:spTgt spid="296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981075"/>
            <a:ext cx="8137525" cy="5616575"/>
          </a:xfrm>
        </p:spPr>
        <p:txBody>
          <a:bodyPr/>
          <a:lstStyle/>
          <a:p>
            <a:pPr eaLnBrk="1" hangingPunct="1">
              <a:lnSpc>
                <a:spcPts val="2800"/>
              </a:lnSpc>
              <a:defRPr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相信自己的直覺。</a:t>
            </a: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表達拒絕，要求停止，離開或求助。</a:t>
            </a:r>
          </a:p>
          <a:p>
            <a:pPr eaLnBrk="1" hangingPunct="1">
              <a:lnSpc>
                <a:spcPts val="2800"/>
              </a:lnSpc>
              <a:defRPr/>
            </a:pP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留下、保存及製造證據（人證、書證及物證）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 marL="447675" indent="-180975" eaLnBrk="1" hangingPunct="1">
              <a:lnSpc>
                <a:spcPts val="2800"/>
              </a:lnSpc>
              <a:buFont typeface="Arial" panose="020B0604020202020204" pitchFamily="34" charset="0"/>
              <a:buChar char="•"/>
              <a:defRPr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於第一時間進行驗傷、體液採樣。</a:t>
            </a:r>
          </a:p>
          <a:p>
            <a:pPr marL="447675" indent="-180975" eaLnBrk="1" hangingPunct="1">
              <a:lnSpc>
                <a:spcPts val="2800"/>
              </a:lnSpc>
              <a:buFont typeface="Arial" panose="020B0604020202020204" pitchFamily="34" charset="0"/>
              <a:buChar char="•"/>
              <a:defRPr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若身體上有傷痕應拍照存證。</a:t>
            </a:r>
          </a:p>
          <a:p>
            <a:pPr marL="447675" indent="-180975" eaLnBrk="1" hangingPunct="1">
              <a:lnSpc>
                <a:spcPts val="2800"/>
              </a:lnSpc>
              <a:buFont typeface="Arial" panose="020B0604020202020204" pitchFamily="34" charset="0"/>
              <a:buChar char="•"/>
              <a:defRPr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製造錄音證據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以手機錄下雙方談話，談話中之一方所為之錄音，不會觸犯刑法第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315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條之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的妨害秘密罪。</a:t>
            </a:r>
          </a:p>
          <a:p>
            <a:pPr marL="447675" indent="-180975" eaLnBrk="1" hangingPunct="1">
              <a:lnSpc>
                <a:spcPts val="2800"/>
              </a:lnSpc>
              <a:buFont typeface="Arial" panose="020B0604020202020204" pitchFamily="34" charset="0"/>
              <a:buChar char="•"/>
              <a:defRPr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不堪入耳的黃色笑話：錄音、或請在場之人作證。</a:t>
            </a:r>
          </a:p>
          <a:p>
            <a:pPr marL="447675" indent="-180975" eaLnBrk="1" hangingPunct="1">
              <a:lnSpc>
                <a:spcPts val="2800"/>
              </a:lnSpc>
              <a:buFont typeface="Arial" panose="020B0604020202020204" pitchFamily="34" charset="0"/>
              <a:buChar char="•"/>
              <a:defRPr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不堪入目的文字、信件或圖片：拍照、存檔、留置物體。</a:t>
            </a:r>
          </a:p>
          <a:p>
            <a:pPr marL="447675" indent="-180975" eaLnBrk="1" hangingPunct="1">
              <a:lnSpc>
                <a:spcPts val="2800"/>
              </a:lnSpc>
              <a:buFont typeface="Arial" panose="020B0604020202020204" pitchFamily="34" charset="0"/>
              <a:buChar char="•"/>
              <a:defRPr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不當的身體碰觸：當場抓住其手，請在場的人作證。</a:t>
            </a:r>
          </a:p>
          <a:p>
            <a:pPr eaLnBrk="1" hangingPunct="1">
              <a:lnSpc>
                <a:spcPts val="2800"/>
              </a:lnSpc>
              <a:defRPr/>
            </a:pP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詳實記錄每次被害行為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，日後提出申訴、告訴時，有資料使用。</a:t>
            </a:r>
          </a:p>
          <a:p>
            <a:pPr eaLnBrk="1" hangingPunct="1">
              <a:lnSpc>
                <a:spcPts val="2800"/>
              </a:lnSpc>
              <a:defRPr/>
            </a:pP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尋求情緒支持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，向親友、教師、醫生說出感受。</a:t>
            </a:r>
          </a:p>
          <a:p>
            <a:pPr eaLnBrk="1" hangingPunct="1">
              <a:lnSpc>
                <a:spcPts val="2800"/>
              </a:lnSpc>
              <a:defRPr/>
            </a:pP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向學校申請調查或檢舉。</a:t>
            </a: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188913"/>
            <a:ext cx="7010400" cy="790575"/>
          </a:xfrm>
        </p:spPr>
        <p:txBody>
          <a:bodyPr/>
          <a:lstStyle/>
          <a:p>
            <a:pPr eaLnBrk="1" hangingPunct="1"/>
            <a:r>
              <a:rPr lang="zh-TW" altLang="en-US" sz="4000" b="1" smtClean="0">
                <a:solidFill>
                  <a:schemeClr val="tx1"/>
                </a:solidFill>
                <a:ea typeface="標楷體" pitchFamily="65" charset="-120"/>
              </a:rPr>
              <a:t>遇到事件之處理建議</a:t>
            </a:r>
            <a:r>
              <a:rPr lang="en-US" altLang="zh-TW" sz="160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60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鍾宛蓉律師</a:t>
            </a:r>
            <a:r>
              <a:rPr lang="en-US" altLang="zh-TW" sz="160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1600" b="1" smtClean="0">
              <a:solidFill>
                <a:schemeClr val="tx1"/>
              </a:solidFill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500"/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500"/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500"/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307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500"/>
                                        <p:tgtEl>
                                          <p:spTgt spid="307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500"/>
                                        <p:tgtEl>
                                          <p:spTgt spid="307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500"/>
                                        <p:tgtEl>
                                          <p:spTgt spid="307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500"/>
                                        <p:tgtEl>
                                          <p:spTgt spid="307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500"/>
                                        <p:tgtEl>
                                          <p:spTgt spid="307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187450" y="1484313"/>
            <a:ext cx="7585075" cy="4826000"/>
          </a:xfrm>
        </p:spPr>
        <p:txBody>
          <a:bodyPr rtlCol="0">
            <a:normAutofit/>
          </a:bodyPr>
          <a:lstStyle/>
          <a:p>
            <a:pPr marL="365760" indent="-36576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性侵害</a:t>
            </a: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＝</a:t>
            </a:r>
            <a:r>
              <a:rPr lang="zh-TW" altLang="en-US" b="1" dirty="0" smtClean="0">
                <a:solidFill>
                  <a:schemeClr val="hlink"/>
                </a:solidFill>
                <a:latin typeface="標楷體" pitchFamily="65" charset="-120"/>
                <a:ea typeface="標楷體" pitchFamily="65" charset="-120"/>
              </a:rPr>
              <a:t>性交</a:t>
            </a:r>
            <a:r>
              <a:rPr lang="en-US" altLang="zh-TW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刑法</a:t>
            </a:r>
            <a:r>
              <a:rPr lang="en-US" altLang="zh-TW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10)</a:t>
            </a: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or</a:t>
            </a:r>
            <a:r>
              <a:rPr lang="en-US" altLang="zh-TW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b="1" dirty="0" smtClean="0">
                <a:solidFill>
                  <a:schemeClr val="hlink"/>
                </a:solidFill>
                <a:latin typeface="標楷體" pitchFamily="65" charset="-120"/>
                <a:ea typeface="標楷體" pitchFamily="65" charset="-120"/>
              </a:rPr>
              <a:t>猥褻</a:t>
            </a: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行為</a:t>
            </a:r>
          </a:p>
          <a:p>
            <a:pPr marL="365760" indent="-36576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              ＋</a:t>
            </a:r>
          </a:p>
          <a:p>
            <a:pPr marL="365760" indent="-36576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zh-TW" altLang="en-US" b="1" dirty="0" smtClean="0">
                <a:solidFill>
                  <a:schemeClr val="folHlink"/>
                </a:solidFill>
                <a:latin typeface="標楷體" pitchFamily="65" charset="-120"/>
                <a:ea typeface="標楷體" pitchFamily="65" charset="-120"/>
              </a:rPr>
              <a:t>              </a:t>
            </a:r>
            <a:r>
              <a:rPr lang="zh-TW" altLang="en-US" b="1" dirty="0" smtClean="0">
                <a:solidFill>
                  <a:schemeClr val="bg2">
                    <a:lumMod val="25000"/>
                  </a:schemeClr>
                </a:solidFill>
                <a:latin typeface="標楷體" pitchFamily="65" charset="-120"/>
                <a:ea typeface="標楷體" pitchFamily="65" charset="-120"/>
              </a:rPr>
              <a:t>違反意願</a:t>
            </a:r>
          </a:p>
          <a:p>
            <a:pPr marL="365760" indent="-36576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zh-TW" altLang="en-US" b="1" dirty="0" smtClean="0">
              <a:solidFill>
                <a:schemeClr val="tx1">
                  <a:lumMod val="85000"/>
                  <a:lumOff val="1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marL="365760" indent="-36576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性騷擾</a:t>
            </a: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＝</a:t>
            </a:r>
            <a:r>
              <a:rPr lang="zh-TW" altLang="en-US" b="1" dirty="0" smtClean="0">
                <a:solidFill>
                  <a:schemeClr val="hlink"/>
                </a:solidFill>
                <a:latin typeface="標楷體" pitchFamily="65" charset="-120"/>
                <a:ea typeface="標楷體" pitchFamily="65" charset="-120"/>
              </a:rPr>
              <a:t>性意味</a:t>
            </a: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or</a:t>
            </a:r>
            <a:r>
              <a:rPr lang="en-US" altLang="zh-TW" dirty="0" smtClean="0">
                <a:solidFill>
                  <a:schemeClr val="folHlink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b="1" dirty="0" smtClean="0">
                <a:solidFill>
                  <a:schemeClr val="hlink"/>
                </a:solidFill>
                <a:latin typeface="標楷體" pitchFamily="65" charset="-120"/>
                <a:ea typeface="標楷體" pitchFamily="65" charset="-120"/>
              </a:rPr>
              <a:t>性別歧視</a:t>
            </a: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行為</a:t>
            </a:r>
          </a:p>
          <a:p>
            <a:pPr marL="365760" indent="-36576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              ＋</a:t>
            </a:r>
          </a:p>
          <a:p>
            <a:pPr marL="365760" indent="-36576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zh-TW" altLang="en-US" b="1" dirty="0" smtClean="0">
                <a:solidFill>
                  <a:schemeClr val="folHlink"/>
                </a:solidFill>
                <a:latin typeface="標楷體" pitchFamily="65" charset="-120"/>
                <a:ea typeface="標楷體" pitchFamily="65" charset="-120"/>
              </a:rPr>
              <a:t>        </a:t>
            </a:r>
            <a:r>
              <a:rPr lang="zh-TW" altLang="en-US" b="1" dirty="0" smtClean="0">
                <a:solidFill>
                  <a:schemeClr val="bg2">
                    <a:lumMod val="25000"/>
                  </a:schemeClr>
                </a:solidFill>
                <a:latin typeface="標楷體" pitchFamily="65" charset="-120"/>
                <a:ea typeface="標楷體" pitchFamily="65" charset="-120"/>
              </a:rPr>
              <a:t>違反意願 </a:t>
            </a:r>
            <a:r>
              <a:rPr lang="en-US" altLang="zh-TW" dirty="0" smtClean="0">
                <a:solidFill>
                  <a:schemeClr val="bg2">
                    <a:lumMod val="25000"/>
                  </a:schemeClr>
                </a:solidFill>
                <a:latin typeface="標楷體" pitchFamily="65" charset="-120"/>
                <a:ea typeface="標楷體" pitchFamily="65" charset="-120"/>
              </a:rPr>
              <a:t>or</a:t>
            </a:r>
            <a:r>
              <a:rPr lang="en-US" altLang="zh-TW" b="1" dirty="0" smtClean="0">
                <a:solidFill>
                  <a:schemeClr val="bg2">
                    <a:lumMod val="25000"/>
                  </a:schemeClr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b="1" dirty="0" smtClean="0">
                <a:solidFill>
                  <a:schemeClr val="bg2">
                    <a:lumMod val="25000"/>
                  </a:schemeClr>
                </a:solidFill>
                <a:latin typeface="標楷體" pitchFamily="65" charset="-120"/>
                <a:ea typeface="標楷體" pitchFamily="65" charset="-120"/>
              </a:rPr>
              <a:t>不受歡迎</a:t>
            </a:r>
            <a:endParaRPr lang="en-US" altLang="zh-TW" b="1" dirty="0" smtClean="0">
              <a:solidFill>
                <a:schemeClr val="bg2">
                  <a:lumMod val="2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marL="365760" indent="-36576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zh-TW" altLang="en-US" b="1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  <a:p>
            <a:pPr marL="365760" indent="-365760" eaLnBrk="1" fontAlgn="auto" hangingPunct="1">
              <a:lnSpc>
                <a:spcPts val="3500"/>
              </a:lnSpc>
              <a:spcAft>
                <a:spcPts val="0"/>
              </a:spcAft>
              <a:defRPr/>
            </a:pP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性霸凌</a:t>
            </a: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＝</a:t>
            </a:r>
            <a: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非屬性騷擾，</a:t>
            </a: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對於他人之</a:t>
            </a:r>
            <a:r>
              <a:rPr lang="zh-TW" altLang="en-US" b="1" dirty="0" smtClean="0">
                <a:solidFill>
                  <a:schemeClr val="hlink"/>
                </a:solidFill>
                <a:latin typeface="標楷體" pitchFamily="65" charset="-120"/>
                <a:ea typeface="標楷體" pitchFamily="65" charset="-120"/>
              </a:rPr>
              <a:t>性別特徵</a:t>
            </a: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b="1" dirty="0" smtClean="0">
                <a:solidFill>
                  <a:schemeClr val="hlink"/>
                </a:solidFill>
                <a:latin typeface="標楷體" pitchFamily="65" charset="-120"/>
                <a:ea typeface="標楷體" pitchFamily="65" charset="-120"/>
              </a:rPr>
              <a:t>特質</a:t>
            </a: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b="1" dirty="0" smtClean="0">
                <a:solidFill>
                  <a:schemeClr val="hlink"/>
                </a:solidFill>
                <a:latin typeface="標楷體" pitchFamily="65" charset="-120"/>
                <a:ea typeface="標楷體" pitchFamily="65" charset="-120"/>
              </a:rPr>
              <a:t>性傾向</a:t>
            </a: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或</a:t>
            </a:r>
            <a:r>
              <a:rPr lang="zh-TW" altLang="en-US" b="1" dirty="0" smtClean="0">
                <a:solidFill>
                  <a:schemeClr val="hlink"/>
                </a:solidFill>
                <a:latin typeface="標楷體" pitchFamily="65" charset="-120"/>
                <a:ea typeface="標楷體" pitchFamily="65" charset="-120"/>
              </a:rPr>
              <a:t>性別認同</a:t>
            </a: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，進行</a:t>
            </a:r>
            <a:r>
              <a:rPr lang="zh-TW" altLang="en-US" b="1" dirty="0">
                <a:solidFill>
                  <a:schemeClr val="hlink"/>
                </a:solidFill>
                <a:latin typeface="標楷體" pitchFamily="65" charset="-120"/>
                <a:ea typeface="標楷體" pitchFamily="65" charset="-120"/>
              </a:rPr>
              <a:t>貶抑、攻擊</a:t>
            </a: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或</a:t>
            </a:r>
            <a:r>
              <a:rPr lang="zh-TW" altLang="en-US" b="1" dirty="0">
                <a:solidFill>
                  <a:schemeClr val="hlink"/>
                </a:solidFill>
                <a:latin typeface="標楷體" pitchFamily="65" charset="-120"/>
                <a:ea typeface="標楷體" pitchFamily="65" charset="-120"/>
              </a:rPr>
              <a:t>威脅</a:t>
            </a: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之行為</a:t>
            </a:r>
          </a:p>
          <a:p>
            <a:pPr marL="365760" indent="-36576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zh-TW" altLang="en-US" b="1" dirty="0" smtClean="0">
              <a:solidFill>
                <a:schemeClr val="tx1">
                  <a:lumMod val="85000"/>
                  <a:lumOff val="1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marL="365760" indent="-36576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違反專業倫理</a:t>
            </a:r>
            <a: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之合意性行為、</a:t>
            </a: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合意</a:t>
            </a:r>
            <a: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情愛關係</a:t>
            </a:r>
          </a:p>
          <a:p>
            <a:pPr marL="365760" indent="-36576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zh-TW" altLang="en-US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marL="365760" indent="-36576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zh-TW" altLang="en-US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marL="365760" indent="-36576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zh-TW" altLang="en-US" b="1" dirty="0" smtClean="0">
              <a:solidFill>
                <a:schemeClr val="tx1">
                  <a:lumMod val="85000"/>
                  <a:lumOff val="1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marL="365760" indent="-36576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zh-TW" altLang="en-US" b="1" dirty="0" smtClean="0">
              <a:solidFill>
                <a:schemeClr val="tx1">
                  <a:lumMod val="85000"/>
                  <a:lumOff val="1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marL="365760" indent="-36576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altLang="zh-TW" b="1" dirty="0" smtClean="0">
              <a:solidFill>
                <a:schemeClr val="tx1">
                  <a:lumMod val="85000"/>
                  <a:lumOff val="1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115888"/>
            <a:ext cx="7010400" cy="1295400"/>
          </a:xfrm>
        </p:spPr>
        <p:txBody>
          <a:bodyPr/>
          <a:lstStyle/>
          <a:p>
            <a:pPr eaLnBrk="1" hangingPunct="1"/>
            <a:r>
              <a:rPr lang="zh-TW" altLang="en-US" sz="4000" b="1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校園性平事件之類型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650" y="1125538"/>
            <a:ext cx="7947025" cy="5327650"/>
          </a:xfrm>
        </p:spPr>
        <p:txBody>
          <a:bodyPr rtlCol="0">
            <a:normAutofit/>
          </a:bodyPr>
          <a:lstStyle/>
          <a:p>
            <a:pPr marL="365760" indent="-365760" eaLnBrk="1" fontAlgn="auto" hangingPunct="1">
              <a:lnSpc>
                <a:spcPts val="3000"/>
              </a:lnSpc>
              <a:spcAft>
                <a:spcPts val="0"/>
              </a:spcAft>
              <a:defRPr/>
            </a:pP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告訴學生你</a:t>
            </a: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很高興</a:t>
            </a: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他願意告訴你，</a:t>
            </a:r>
            <a:r>
              <a:rPr lang="zh-TW" altLang="en-US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肯定</a:t>
            </a: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他說出來是對的，</a:t>
            </a:r>
            <a:r>
              <a:rPr lang="zh-TW" altLang="en-US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稱讚</a:t>
            </a: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他說出來的勇氣。</a:t>
            </a:r>
            <a:endParaRPr lang="en-US" altLang="zh-TW" b="1" dirty="0" smtClean="0">
              <a:solidFill>
                <a:schemeClr val="tx1">
                  <a:lumMod val="85000"/>
                  <a:lumOff val="1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marL="365760" indent="-365760" eaLnBrk="1" fontAlgn="auto" hangingPunct="1">
              <a:lnSpc>
                <a:spcPts val="3000"/>
              </a:lnSpc>
              <a:spcAft>
                <a:spcPts val="0"/>
              </a:spcAft>
              <a:defRPr/>
            </a:pPr>
            <a:r>
              <a:rPr lang="zh-TW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相信學生所說的話</a:t>
            </a: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b="1" dirty="0" smtClean="0">
              <a:solidFill>
                <a:schemeClr val="tx1">
                  <a:lumMod val="85000"/>
                  <a:lumOff val="1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marL="365760" indent="-365760" eaLnBrk="1" fontAlgn="auto" hangingPunct="1">
              <a:lnSpc>
                <a:spcPts val="3000"/>
              </a:lnSpc>
              <a:spcAft>
                <a:spcPts val="0"/>
              </a:spcAft>
              <a:defRPr/>
            </a:pP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以尊重、耐心、信任的態度陪伴。</a:t>
            </a:r>
            <a:endParaRPr lang="en-US" altLang="zh-TW" b="1" dirty="0" smtClean="0">
              <a:solidFill>
                <a:schemeClr val="tx1">
                  <a:lumMod val="85000"/>
                  <a:lumOff val="1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marL="365760" indent="-365760" eaLnBrk="1" fontAlgn="auto" hangingPunct="1">
              <a:lnSpc>
                <a:spcPts val="3000"/>
              </a:lnSpc>
              <a:spcAft>
                <a:spcPts val="0"/>
              </a:spcAft>
              <a:defRPr/>
            </a:pPr>
            <a:r>
              <a:rPr lang="zh-TW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讓學生知道</a:t>
            </a:r>
            <a:r>
              <a:rPr lang="zh-TW" altLang="en-US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這不是</a:t>
            </a: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他</a:t>
            </a:r>
            <a:r>
              <a:rPr lang="en-US" altLang="zh-TW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她</a:t>
            </a:r>
            <a:r>
              <a:rPr lang="en-US" altLang="zh-TW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錯</a:t>
            </a: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b="1" dirty="0" smtClean="0">
              <a:solidFill>
                <a:schemeClr val="tx1">
                  <a:lumMod val="85000"/>
                  <a:lumOff val="1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marL="365760" indent="-365760" eaLnBrk="1" fontAlgn="auto" hangingPunct="1">
              <a:lnSpc>
                <a:spcPts val="3000"/>
              </a:lnSpc>
              <a:spcAft>
                <a:spcPts val="0"/>
              </a:spcAft>
              <a:defRPr/>
            </a:pPr>
            <a:r>
              <a:rPr lang="zh-TW" altLang="en-US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肯定學生已為自己盡了最大努力</a:t>
            </a: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b="1" dirty="0" smtClean="0">
              <a:solidFill>
                <a:schemeClr val="tx1">
                  <a:lumMod val="85000"/>
                  <a:lumOff val="1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marL="365760" indent="-365760" eaLnBrk="1" fontAlgn="auto" hangingPunct="1">
              <a:lnSpc>
                <a:spcPts val="3000"/>
              </a:lnSpc>
              <a:spcAft>
                <a:spcPts val="0"/>
              </a:spcAft>
              <a:defRPr/>
            </a:pP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不要讓學生感覺被質疑或責備，避免用</a:t>
            </a:r>
            <a:r>
              <a:rPr lang="en-US" altLang="zh-TW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Why</a:t>
            </a: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的句型。</a:t>
            </a:r>
            <a:endParaRPr lang="en-US" altLang="zh-TW" b="1" dirty="0" smtClean="0">
              <a:solidFill>
                <a:schemeClr val="tx1">
                  <a:lumMod val="85000"/>
                  <a:lumOff val="1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marL="365760" indent="-365760" eaLnBrk="1" fontAlgn="auto" hangingPunct="1">
              <a:lnSpc>
                <a:spcPts val="3000"/>
              </a:lnSpc>
              <a:spcAft>
                <a:spcPts val="0"/>
              </a:spcAft>
              <a:defRPr/>
            </a:pP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讓</a:t>
            </a:r>
            <a:r>
              <a:rPr lang="zh-TW" altLang="en-US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學生知道</a:t>
            </a: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你依法必須通報，但不會與不相干的人談論此事，說明處理流程，告訴學生可以協助的資源。</a:t>
            </a:r>
            <a:endParaRPr lang="en-US" altLang="zh-TW" b="1" dirty="0" smtClean="0">
              <a:solidFill>
                <a:srgbClr val="0000CC"/>
              </a:solidFill>
              <a:latin typeface="標楷體" pitchFamily="65" charset="-120"/>
              <a:ea typeface="標楷體" pitchFamily="65" charset="-120"/>
            </a:endParaRPr>
          </a:p>
          <a:p>
            <a:pPr marL="365760" indent="-365760" eaLnBrk="1" fontAlgn="auto" hangingPunct="1">
              <a:lnSpc>
                <a:spcPts val="3000"/>
              </a:lnSpc>
              <a:spcAft>
                <a:spcPts val="0"/>
              </a:spcAft>
              <a:defRPr/>
            </a:pP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讓</a:t>
            </a:r>
            <a:r>
              <a:rPr lang="zh-TW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學生</a:t>
            </a: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了解，若有一些創傷症候是正常的</a:t>
            </a:r>
            <a:r>
              <a:rPr lang="zh-TW" altLang="en-US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200" b="1" dirty="0" smtClean="0">
              <a:solidFill>
                <a:schemeClr val="tx1">
                  <a:lumMod val="85000"/>
                  <a:lumOff val="1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 eaLnBrk="1" fontAlgn="auto" hangingPunct="1">
              <a:lnSpc>
                <a:spcPts val="3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zh-TW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摘自教育部輔導計畫叢書</a:t>
            </a:r>
            <a:r>
              <a:rPr lang="en-US" altLang="zh-TW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教育人員對性侵害或性騷擾的基本認知 </a:t>
            </a:r>
            <a:r>
              <a:rPr lang="en-US" altLang="zh-TW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p.45-46)</a:t>
            </a:r>
          </a:p>
          <a:p>
            <a:pPr marL="365760" indent="-365760" eaLnBrk="1" fontAlgn="auto" hangingPunct="1">
              <a:lnSpc>
                <a:spcPts val="3000"/>
              </a:lnSpc>
              <a:spcAft>
                <a:spcPts val="0"/>
              </a:spcAft>
              <a:defRPr/>
            </a:pPr>
            <a:endParaRPr lang="zh-TW" altLang="en-US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795" name="標題 1"/>
          <p:cNvSpPr>
            <a:spLocks noGrp="1"/>
          </p:cNvSpPr>
          <p:nvPr>
            <p:ph type="title"/>
          </p:nvPr>
        </p:nvSpPr>
        <p:spPr>
          <a:xfrm>
            <a:off x="1116013" y="188913"/>
            <a:ext cx="7010400" cy="865187"/>
          </a:xfrm>
        </p:spPr>
        <p:txBody>
          <a:bodyPr/>
          <a:lstStyle/>
          <a:p>
            <a:pPr eaLnBrk="1" hangingPunct="1"/>
            <a:r>
              <a:rPr lang="zh-TW" altLang="en-US" sz="4000" b="1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當學生告訴你受害事實時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1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1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1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92113" y="428625"/>
            <a:ext cx="8229600" cy="1139825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zh-TW" altLang="en-US" sz="4000" b="1" u="sng" kern="0" dirty="0">
                <a:latin typeface="標楷體" pitchFamily="65" charset="-120"/>
                <a:ea typeface="標楷體" pitchFamily="65" charset="-120"/>
                <a:cs typeface="+mj-cs"/>
              </a:rPr>
              <a:t>校內外相關資源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854075" y="1196975"/>
            <a:ext cx="7777163" cy="5184775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ts val="3600"/>
              </a:lnSpc>
              <a:spcBef>
                <a:spcPct val="20000"/>
              </a:spcBef>
              <a:buClr>
                <a:schemeClr val="accent5">
                  <a:lumMod val="75000"/>
                </a:schemeClr>
              </a:buClr>
              <a:buSzPct val="80000"/>
              <a:buFont typeface="Wingdings" panose="05000000000000000000" pitchFamily="2" charset="2"/>
              <a:buChar char=""/>
              <a:defRPr/>
            </a:pPr>
            <a:r>
              <a:rPr lang="zh-TW" altLang="en-US" sz="2400" b="1" kern="0" dirty="0">
                <a:latin typeface="標楷體" pitchFamily="65" charset="-120"/>
                <a:ea typeface="標楷體" pitchFamily="65" charset="-120"/>
              </a:rPr>
              <a:t>教育部性別平等教育全球資訊網頁</a:t>
            </a:r>
            <a:r>
              <a:rPr lang="en-US" altLang="zh-TW" sz="2000" b="1" kern="0" dirty="0">
                <a:latin typeface="標楷體" pitchFamily="65" charset="-120"/>
                <a:ea typeface="標楷體" pitchFamily="65" charset="-120"/>
              </a:rPr>
              <a:t>(https://www.gender.edu.tw/index.asp)</a:t>
            </a:r>
          </a:p>
          <a:p>
            <a:pPr marL="342900" indent="-342900">
              <a:lnSpc>
                <a:spcPts val="3600"/>
              </a:lnSpc>
              <a:spcBef>
                <a:spcPct val="20000"/>
              </a:spcBef>
              <a:buClr>
                <a:schemeClr val="accent5">
                  <a:lumMod val="75000"/>
                </a:schemeClr>
              </a:buClr>
              <a:buSzPct val="80000"/>
              <a:buFont typeface="Wingdings" panose="05000000000000000000" pitchFamily="2" charset="2"/>
              <a:buChar char=""/>
              <a:defRPr/>
            </a:pPr>
            <a:r>
              <a:rPr lang="zh-TW" altLang="en-US" sz="2400" b="1" kern="0" dirty="0">
                <a:latin typeface="標楷體" pitchFamily="65" charset="-120"/>
                <a:ea typeface="標楷體" pitchFamily="65" charset="-120"/>
              </a:rPr>
              <a:t>本校性別平等教育網頁</a:t>
            </a:r>
            <a:r>
              <a:rPr lang="en-US" altLang="zh-TW" sz="2000" b="1" kern="0" dirty="0">
                <a:latin typeface="標楷體" pitchFamily="65" charset="-120"/>
                <a:ea typeface="標楷體" pitchFamily="65" charset="-120"/>
              </a:rPr>
              <a:t>(http://gender.web.ym.edu.tw/front/bin/home.phtml)</a:t>
            </a:r>
          </a:p>
          <a:p>
            <a:pPr marL="342900" indent="-342900">
              <a:lnSpc>
                <a:spcPts val="3600"/>
              </a:lnSpc>
              <a:spcBef>
                <a:spcPct val="20000"/>
              </a:spcBef>
              <a:buClr>
                <a:schemeClr val="accent5">
                  <a:lumMod val="75000"/>
                </a:schemeClr>
              </a:buClr>
              <a:buSzPct val="80000"/>
              <a:buFont typeface="Wingdings" panose="05000000000000000000" pitchFamily="2" charset="2"/>
              <a:buChar char=""/>
              <a:defRPr/>
            </a:pPr>
            <a:r>
              <a:rPr lang="zh-TW" altLang="en-US" sz="2400" b="1" kern="0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心理諮商中</a:t>
            </a:r>
            <a:r>
              <a:rPr lang="zh-TW" altLang="en-US" sz="2400" b="1" kern="0" dirty="0">
                <a:latin typeface="標楷體" pitchFamily="65" charset="-120"/>
                <a:ea typeface="標楷體" pitchFamily="65" charset="-120"/>
              </a:rPr>
              <a:t>心─教育宣導及輔導諮商</a:t>
            </a:r>
            <a:endParaRPr lang="en-US" altLang="zh-TW" sz="2400" b="1" kern="0" dirty="0">
              <a:latin typeface="標楷體" pitchFamily="65" charset="-120"/>
              <a:ea typeface="標楷體" pitchFamily="65" charset="-120"/>
            </a:endParaRPr>
          </a:p>
          <a:p>
            <a:pPr marL="342900" indent="-342900">
              <a:lnSpc>
                <a:spcPts val="3600"/>
              </a:lnSpc>
              <a:spcBef>
                <a:spcPct val="20000"/>
              </a:spcBef>
              <a:buClr>
                <a:schemeClr val="accent5">
                  <a:lumMod val="75000"/>
                </a:schemeClr>
              </a:buClr>
              <a:buSzPct val="80000"/>
              <a:buFont typeface="Wingdings" panose="05000000000000000000" pitchFamily="2" charset="2"/>
              <a:buChar char=""/>
              <a:defRPr/>
            </a:pPr>
            <a:r>
              <a:rPr lang="zh-TW" altLang="en-US" sz="2400" b="1" kern="0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人事室</a:t>
            </a:r>
            <a:r>
              <a:rPr lang="zh-TW" altLang="en-US" sz="2400" b="1" kern="0" dirty="0">
                <a:latin typeface="標楷體" pitchFamily="65" charset="-120"/>
                <a:ea typeface="標楷體" pitchFamily="65" charset="-120"/>
              </a:rPr>
              <a:t>─保障性別工作權平等與職場性騷擾申請調查</a:t>
            </a:r>
            <a:endParaRPr lang="en-US" altLang="zh-TW" sz="2400" b="1" kern="0" dirty="0">
              <a:latin typeface="標楷體" pitchFamily="65" charset="-120"/>
              <a:ea typeface="標楷體" pitchFamily="65" charset="-120"/>
            </a:endParaRPr>
          </a:p>
          <a:p>
            <a:pPr marL="342900" indent="-342900">
              <a:lnSpc>
                <a:spcPts val="3600"/>
              </a:lnSpc>
              <a:spcBef>
                <a:spcPct val="20000"/>
              </a:spcBef>
              <a:buClr>
                <a:schemeClr val="accent5">
                  <a:lumMod val="75000"/>
                </a:schemeClr>
              </a:buClr>
              <a:buSzPct val="80000"/>
              <a:buFont typeface="Wingdings" panose="05000000000000000000" pitchFamily="2" charset="2"/>
              <a:buChar char=""/>
              <a:defRPr/>
            </a:pPr>
            <a:r>
              <a:rPr lang="zh-TW" altLang="en-US" sz="2400" b="1" kern="0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學生事務處</a:t>
            </a:r>
            <a:r>
              <a:rPr lang="zh-TW" altLang="en-US" sz="2400" b="1" kern="0" dirty="0">
                <a:latin typeface="標楷體" pitchFamily="65" charset="-120"/>
                <a:ea typeface="標楷體" pitchFamily="65" charset="-120"/>
              </a:rPr>
              <a:t>─校園性侵害</a:t>
            </a:r>
            <a:r>
              <a:rPr lang="en-US" altLang="zh-TW" sz="2400" b="1" kern="0" dirty="0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sz="2400" b="1" kern="0" dirty="0">
                <a:latin typeface="標楷體" pitchFamily="65" charset="-120"/>
                <a:ea typeface="標楷體" pitchFamily="65" charset="-120"/>
              </a:rPr>
              <a:t>性騷擾 </a:t>
            </a:r>
            <a:r>
              <a:rPr lang="en-US" altLang="zh-TW" sz="2400" b="1" kern="0" dirty="0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sz="2400" b="1" kern="0" dirty="0">
                <a:latin typeface="標楷體" pitchFamily="65" charset="-120"/>
                <a:ea typeface="標楷體" pitchFamily="65" charset="-120"/>
              </a:rPr>
              <a:t> 性霸凌或其他性平案件申請調查</a:t>
            </a:r>
            <a:r>
              <a:rPr lang="en-US" altLang="zh-TW" sz="2400" b="1" kern="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聯絡人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學務長室秘書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林惠理 </a:t>
            </a:r>
            <a:b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E-mail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4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sa@ym.edu.tw</a:t>
            </a:r>
            <a:r>
              <a:rPr lang="zh-TW" altLang="en-US" sz="24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電話：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28267000ext7236)</a:t>
            </a:r>
            <a:endParaRPr lang="zh-TW" altLang="en-US" sz="2400" b="1" kern="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4"/>
          <p:cNvSpPr>
            <a:spLocks noGrp="1" noChangeArrowheads="1"/>
          </p:cNvSpPr>
          <p:nvPr>
            <p:ph type="title"/>
          </p:nvPr>
        </p:nvSpPr>
        <p:spPr>
          <a:xfrm>
            <a:off x="971550" y="1844675"/>
            <a:ext cx="7756525" cy="2859088"/>
          </a:xfrm>
          <a:solidFill>
            <a:schemeClr val="bg1">
              <a:alpha val="50980"/>
            </a:schemeClr>
          </a:solidFill>
        </p:spPr>
        <p:txBody>
          <a:bodyPr/>
          <a:lstStyle/>
          <a:p>
            <a:pPr marL="342900" indent="-342900" eaLnBrk="1" hangingPunct="1">
              <a:lnSpc>
                <a:spcPct val="160000"/>
              </a:lnSpc>
              <a:spcBef>
                <a:spcPct val="70000"/>
              </a:spcBef>
            </a:pPr>
            <a:r>
              <a:rPr lang="en-US" altLang="zh-TW" sz="4800" smtClean="0">
                <a:solidFill>
                  <a:srgbClr val="000099"/>
                </a:solidFill>
                <a:latin typeface="Times New Roman" pitchFamily="18" charset="0"/>
                <a:ea typeface="GungsuhChe" pitchFamily="49" charset="-127"/>
                <a:cs typeface="Times New Roman" pitchFamily="18" charset="0"/>
              </a:rPr>
              <a:t>Thank you for your attention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042988" y="1341438"/>
            <a:ext cx="7731125" cy="4751387"/>
          </a:xfrm>
        </p:spPr>
        <p:txBody>
          <a:bodyPr rtlCol="0">
            <a:normAutofit/>
          </a:bodyPr>
          <a:lstStyle/>
          <a:p>
            <a:pPr marL="447675" indent="-447675" eaLnBrk="1" fontAlgn="auto" hangingPunct="1">
              <a:lnSpc>
                <a:spcPts val="3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zh-TW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Q</a:t>
            </a: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如果被害人有被侵害、騷擾的感受，但行為人表示沒有侵害、騷擾的意圖，如何評斷糾紛呢？</a:t>
            </a:r>
          </a:p>
          <a:p>
            <a:pPr marL="365760" indent="-365760" eaLnBrk="1" fontAlgn="auto" hangingPunct="1">
              <a:lnSpc>
                <a:spcPts val="3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zh-TW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A</a:t>
            </a: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從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被害人</a:t>
            </a: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之角度，以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合理被害人</a:t>
            </a: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之標準認定。</a:t>
            </a:r>
          </a:p>
          <a:p>
            <a:pPr marL="447675" indent="0" eaLnBrk="1" fontAlgn="auto" hangingPunct="1">
              <a:lnSpc>
                <a:spcPts val="3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「合理被害人」之標準，指被害人面對爭議事件之感受，是當時當地面對相同狀態的一般被害人常有的合理感受。換言之，按被害人的年齡、性別、心智、身分，及此時臺灣人之價值觀，被害人對行為人的行為產生負面感受，一般人可以理解、感到同情。</a:t>
            </a:r>
            <a:r>
              <a:rPr lang="en-US" altLang="zh-TW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鍾宛蓉律師</a:t>
            </a:r>
            <a:r>
              <a:rPr lang="en-US" altLang="zh-TW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marL="365760" indent="-365760" eaLnBrk="1" fontAlgn="auto" hangingPunct="1">
              <a:lnSpc>
                <a:spcPts val="3000"/>
              </a:lnSpc>
              <a:spcAft>
                <a:spcPts val="0"/>
              </a:spcAft>
              <a:defRPr/>
            </a:pP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性騷擾著重被害人之被害感受及所受影響，不以行為人有性騷擾的意圖為要件。</a:t>
            </a:r>
            <a:endParaRPr lang="en-US" altLang="zh-TW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424863" cy="936625"/>
          </a:xfrm>
        </p:spPr>
        <p:txBody>
          <a:bodyPr/>
          <a:lstStyle/>
          <a:p>
            <a:pPr eaLnBrk="1" hangingPunct="1"/>
            <a:r>
              <a:rPr lang="zh-TW" altLang="en-US" sz="4000" b="1" u="sng" smtClean="0">
                <a:solidFill>
                  <a:schemeClr val="tx1"/>
                </a:solidFill>
                <a:ea typeface="標楷體" pitchFamily="65" charset="-120"/>
              </a:rPr>
              <a:t>「違反意願」</a:t>
            </a:r>
            <a:r>
              <a:rPr lang="zh-TW" altLang="en-US" sz="4000" b="1" smtClean="0">
                <a:solidFill>
                  <a:schemeClr val="tx1"/>
                </a:solidFill>
                <a:ea typeface="標楷體" pitchFamily="65" charset="-120"/>
              </a:rPr>
              <a:t>、</a:t>
            </a:r>
            <a:r>
              <a:rPr lang="zh-TW" altLang="en-US" sz="4000" b="1" u="sng" smtClean="0">
                <a:solidFill>
                  <a:schemeClr val="tx1"/>
                </a:solidFill>
                <a:ea typeface="標楷體" pitchFamily="65" charset="-120"/>
              </a:rPr>
              <a:t>「不受歡迎」</a:t>
            </a:r>
            <a:r>
              <a:rPr lang="zh-TW" altLang="en-US" sz="4000" b="1" smtClean="0">
                <a:solidFill>
                  <a:schemeClr val="tx1"/>
                </a:solidFill>
                <a:ea typeface="標楷體" pitchFamily="65" charset="-120"/>
              </a:rPr>
              <a:t>之認定？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內容版面配置區 2"/>
          <p:cNvSpPr>
            <a:spLocks noGrp="1"/>
          </p:cNvSpPr>
          <p:nvPr>
            <p:ph idx="1"/>
          </p:nvPr>
        </p:nvSpPr>
        <p:spPr>
          <a:xfrm>
            <a:off x="1476375" y="1196975"/>
            <a:ext cx="7010400" cy="4895850"/>
          </a:xfrm>
        </p:spPr>
        <p:txBody>
          <a:bodyPr/>
          <a:lstStyle/>
          <a:p>
            <a:pPr eaLnBrk="1" hangingPunct="1"/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認為女人就是沒大腦或就是上不了台面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女人回家生小孩就好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否定女人唸博士的價值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宣揚同性戀都有病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取笑陽剛味重的女性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捉弄陰柔氣質的男性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不許特定性別之人使用特定設備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拒絕特定性別之人擔任特定職位等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【</a:t>
            </a: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某大學教授之研究室助理徵人啟事公告，因限定女性，被勞工局以違反就業服務法</a:t>
            </a:r>
            <a:r>
              <a:rPr lang="en-US" altLang="zh-TW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§5 </a:t>
            </a: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及性別工作平等法</a:t>
            </a:r>
            <a:r>
              <a:rPr lang="en-US" altLang="zh-TW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§7 </a:t>
            </a: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開罰十萬元。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】</a:t>
            </a:r>
            <a:endParaRPr lang="zh-TW" altLang="en-US" b="1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endParaRPr lang="zh-TW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endParaRPr lang="zh-TW" altLang="en-US" b="1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411" name="標題 1"/>
          <p:cNvSpPr>
            <a:spLocks noGrp="1"/>
          </p:cNvSpPr>
          <p:nvPr>
            <p:ph type="title"/>
          </p:nvPr>
        </p:nvSpPr>
        <p:spPr>
          <a:xfrm>
            <a:off x="1042988" y="260350"/>
            <a:ext cx="7010400" cy="884238"/>
          </a:xfrm>
        </p:spPr>
        <p:txBody>
          <a:bodyPr/>
          <a:lstStyle/>
          <a:p>
            <a:pPr eaLnBrk="1" hangingPunct="1"/>
            <a:r>
              <a:rPr lang="zh-TW" altLang="zh-TW" sz="4000" b="1" u="sng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怎麼樣的行為算是性別歧視？</a:t>
            </a:r>
            <a:endParaRPr lang="zh-TW" altLang="en-US" sz="4000" b="1" u="sng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7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7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內容版面配置區 2"/>
          <p:cNvSpPr>
            <a:spLocks noGrp="1"/>
          </p:cNvSpPr>
          <p:nvPr>
            <p:ph idx="1"/>
          </p:nvPr>
        </p:nvSpPr>
        <p:spPr>
          <a:xfrm>
            <a:off x="827088" y="1125538"/>
            <a:ext cx="7802562" cy="5327650"/>
          </a:xfrm>
        </p:spPr>
        <p:txBody>
          <a:bodyPr/>
          <a:lstStyle/>
          <a:p>
            <a:pPr eaLnBrk="1" hangingPunct="1">
              <a:lnSpc>
                <a:spcPts val="3600"/>
              </a:lnSpc>
            </a:pPr>
            <a:r>
              <a:rPr lang="zh-TW" altLang="en-US" b="1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涉及肢體動作：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如過度追求、強迫約會、分手暴力、無故碰撞、觸摸或摩蹭他人身體、乘機摸胸、背、臀部、阿魯巴、冒犯性地凝視他人身體、上下掃瞄身材、拋媚眼、做撫摸性器的動作、猥褻地伸舌頭或舔嘴唇、掀裙子、脫褲子、拉扯衣服、拉彈內衣肩帶、偷拍內褲、收藏他人之內衣褲、偷窺偷拍他人上廁所或換衣服。</a:t>
            </a:r>
            <a:endParaRPr lang="en-US" altLang="zh-TW" b="1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ts val="3600"/>
              </a:lnSpc>
            </a:pPr>
            <a:r>
              <a:rPr lang="zh-TW" altLang="en-US" b="1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在公共場所為不雅或私密動作</a:t>
            </a:r>
            <a:r>
              <a:rPr lang="en-US" altLang="zh-TW" b="1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如在公共場所親吻、緊抱、愛撫、自慰、露鳥、衣不蔽體露三點。</a:t>
            </a:r>
          </a:p>
        </p:txBody>
      </p:sp>
      <p:sp>
        <p:nvSpPr>
          <p:cNvPr id="18435" name="標題 1"/>
          <p:cNvSpPr>
            <a:spLocks noGrp="1"/>
          </p:cNvSpPr>
          <p:nvPr>
            <p:ph type="title"/>
          </p:nvPr>
        </p:nvSpPr>
        <p:spPr>
          <a:xfrm>
            <a:off x="1403350" y="188913"/>
            <a:ext cx="7010400" cy="936625"/>
          </a:xfrm>
        </p:spPr>
        <p:txBody>
          <a:bodyPr/>
          <a:lstStyle/>
          <a:p>
            <a:pPr eaLnBrk="1" hangingPunct="1"/>
            <a:r>
              <a:rPr lang="zh-TW" altLang="en-US" sz="4000" b="1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性騷擾之態樣之舉例</a:t>
            </a:r>
            <a:endParaRPr lang="zh-TW" altLang="en-US" sz="400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4294967295"/>
          </p:nvPr>
        </p:nvSpPr>
        <p:spPr>
          <a:xfrm>
            <a:off x="684213" y="1341438"/>
            <a:ext cx="7747000" cy="4641850"/>
          </a:xfrm>
        </p:spPr>
        <p:txBody>
          <a:bodyPr/>
          <a:lstStyle/>
          <a:p>
            <a:pPr eaLnBrk="1" hangingPunct="1">
              <a:lnSpc>
                <a:spcPts val="3600"/>
              </a:lnSpc>
            </a:pP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發出聲音或發表言論：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如冒犯性地吹口哨、揶揄身材、講黃色笑話或春夢、罵三字經、嘲弄他人是娘娘腔、娘砲、男人婆、太平公主、波霸奶媽、性變態、死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Gay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、發表性別歧視言論、追問女性乳暈幾公分、胸圍幾吋、內衣褲尺碼及顏色、是不是處女處男、評論性器官、散播八卦謠言。</a:t>
            </a:r>
          </a:p>
          <a:p>
            <a:pPr eaLnBrk="1" hangingPunct="1">
              <a:lnSpc>
                <a:spcPts val="3600"/>
              </a:lnSpc>
            </a:pP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傳送文字或圖畫：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如傳遞猥褻字條、散佈養眼圖、展示猥褻海報圖案或文字、寄送色情電子郵件。</a:t>
            </a:r>
          </a:p>
          <a:p>
            <a:pPr>
              <a:lnSpc>
                <a:spcPts val="3600"/>
              </a:lnSpc>
            </a:pPr>
            <a:endParaRPr lang="zh-TW" altLang="en-US" dirty="0" smtClean="0"/>
          </a:p>
        </p:txBody>
      </p:sp>
      <p:sp>
        <p:nvSpPr>
          <p:cNvPr id="19459" name="標題 2"/>
          <p:cNvSpPr>
            <a:spLocks noGrp="1"/>
          </p:cNvSpPr>
          <p:nvPr>
            <p:ph type="title" idx="4294967295"/>
          </p:nvPr>
        </p:nvSpPr>
        <p:spPr>
          <a:xfrm>
            <a:off x="539750" y="260350"/>
            <a:ext cx="7756525" cy="1054100"/>
          </a:xfrm>
        </p:spPr>
        <p:txBody>
          <a:bodyPr/>
          <a:lstStyle/>
          <a:p>
            <a:r>
              <a:rPr lang="zh-TW" altLang="en-US" sz="4000" b="1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性騷擾之態樣之舉例</a:t>
            </a:r>
            <a:endParaRPr lang="zh-TW" altLang="en-US" sz="4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196975"/>
            <a:ext cx="8091487" cy="50403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b="1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性侵害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：指性侵害犯罪防治法所稱性侵害犯罪之行為。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b="1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性騷擾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：指符合下列情形之一，且未達性侵害之程度者：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以明示或暗示之方式，從事</a:t>
            </a:r>
            <a:r>
              <a:rPr lang="zh-TW" altLang="en-US" b="1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不受歡迎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且具有</a:t>
            </a:r>
            <a:r>
              <a:rPr lang="zh-TW" altLang="en-US" b="1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性意味 </a:t>
            </a:r>
            <a:endParaRPr lang="en-US" altLang="zh-TW" b="1" smtClean="0">
              <a:solidFill>
                <a:srgbClr val="0000CC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b="1" smtClean="0">
                <a:solidFill>
                  <a:srgbClr val="00B0F0"/>
                </a:solidFill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或</a:t>
            </a:r>
            <a:r>
              <a:rPr lang="zh-TW" altLang="en-US" b="1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性別歧視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之言詞或行為，</a:t>
            </a:r>
            <a:r>
              <a:rPr lang="zh-TW" altLang="en-US" b="1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致影響他人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之人格尊嚴、</a:t>
            </a:r>
            <a:endParaRPr lang="en-US" altLang="zh-TW" b="1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    學習、或工作之機會或表現者。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以性或性別有關之行為，作為自己或他人獲得、</a:t>
            </a:r>
            <a:endParaRPr lang="en-US" altLang="zh-TW" b="1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    喪失或減損其學習或工作有關權益之條件者。</a:t>
            </a:r>
            <a:endParaRPr lang="en-US" altLang="zh-TW" b="1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b="1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性霸凌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：指透過語言、肢體或其他暴力，對於他人之</a:t>
            </a:r>
            <a:endParaRPr lang="en-US" altLang="zh-TW" b="1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b="1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        性別特徵、性別特質、性傾向或性別認同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TW" b="1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        進行貶抑、攻擊或威脅之行為且</a:t>
            </a:r>
            <a:r>
              <a:rPr lang="zh-TW" altLang="en-US" b="1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非屬性騷擾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者。</a:t>
            </a:r>
            <a:endParaRPr lang="en-US" altLang="zh-TW" b="1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b="1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性別認同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：指個人對自我歸屬性別的自我認知與接受。</a:t>
            </a:r>
            <a:endParaRPr lang="en-US" altLang="zh-TW" b="1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</a:pPr>
            <a:endParaRPr lang="zh-TW" altLang="en-US" b="1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260350"/>
            <a:ext cx="7921625" cy="935038"/>
          </a:xfrm>
        </p:spPr>
        <p:txBody>
          <a:bodyPr/>
          <a:lstStyle/>
          <a:p>
            <a:pPr eaLnBrk="1" hangingPunct="1"/>
            <a:r>
              <a:rPr lang="zh-TW" altLang="en-US" sz="4000" b="1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性別平等教育法第</a:t>
            </a:r>
            <a:r>
              <a:rPr lang="en-US" altLang="zh-TW" sz="4000" b="1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4000" b="1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條第</a:t>
            </a:r>
            <a:r>
              <a:rPr lang="en-US" altLang="zh-TW" sz="4000" b="1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3~6</a:t>
            </a:r>
            <a:r>
              <a:rPr lang="zh-TW" altLang="en-US" sz="4000" b="1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1000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1000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1000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000"/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1000"/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1000"/>
                                        <p:tgtEl>
                                          <p:spTgt spid="19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1000"/>
                                        <p:tgtEl>
                                          <p:spTgt spid="194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1000"/>
                                        <p:tgtEl>
                                          <p:spTgt spid="194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1000"/>
                                        <p:tgtEl>
                                          <p:spTgt spid="194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內容版面配置區 1"/>
          <p:cNvSpPr>
            <a:spLocks noGrp="1"/>
          </p:cNvSpPr>
          <p:nvPr>
            <p:ph idx="1"/>
          </p:nvPr>
        </p:nvSpPr>
        <p:spPr>
          <a:xfrm>
            <a:off x="755650" y="1916113"/>
            <a:ext cx="7745413" cy="4425950"/>
          </a:xfrm>
        </p:spPr>
        <p:txBody>
          <a:bodyPr/>
          <a:lstStyle/>
          <a:p>
            <a:pPr marL="457200" indent="-457200" eaLnBrk="1" hangingPunct="1">
              <a:buFontTx/>
              <a:buAutoNum type="ea1ChtPeriod"/>
            </a:pPr>
            <a:r>
              <a:rPr lang="zh-TW" altLang="en-US" b="1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當事人一方為學生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，他方為校長、教師、職員、工友或學生</a:t>
            </a:r>
            <a:endParaRPr lang="en-US" altLang="zh-TW" b="1" smtClean="0">
              <a:latin typeface="標楷體" pitchFamily="65" charset="-120"/>
              <a:ea typeface="標楷體" pitchFamily="65" charset="-120"/>
            </a:endParaRPr>
          </a:p>
          <a:p>
            <a:pPr marL="457200" indent="-457200" eaLnBrk="1" hangingPunct="1">
              <a:buFontTx/>
              <a:buAutoNum type="ea1ChtPeriod"/>
            </a:pP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雙方當事人不以同一學校為限</a:t>
            </a:r>
            <a:endParaRPr lang="en-US" altLang="zh-TW" b="1" smtClean="0">
              <a:latin typeface="標楷體" pitchFamily="65" charset="-120"/>
              <a:ea typeface="標楷體" pitchFamily="65" charset="-120"/>
            </a:endParaRPr>
          </a:p>
          <a:p>
            <a:pPr marL="457200" indent="-457200" eaLnBrk="1" hangingPunct="1">
              <a:buFontTx/>
              <a:buAutoNum type="ea1ChtPeriod"/>
            </a:pPr>
            <a:r>
              <a:rPr lang="zh-TW" altLang="en-US" b="1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教師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包含專兼任教師、代理或代課教師、教官、護理教師、體育教練、社團指導老師及其他執行教學、研究或教育實習之人員。</a:t>
            </a:r>
            <a:endParaRPr lang="en-US" altLang="zh-TW" b="1" smtClean="0">
              <a:latin typeface="標楷體" pitchFamily="65" charset="-120"/>
              <a:ea typeface="標楷體" pitchFamily="65" charset="-120"/>
            </a:endParaRPr>
          </a:p>
          <a:p>
            <a:pPr marL="457200" indent="-457200" eaLnBrk="1" hangingPunct="1">
              <a:buFontTx/>
              <a:buAutoNum type="ea1ChtPeriod"/>
            </a:pPr>
            <a:r>
              <a:rPr lang="zh-TW" altLang="en-US" b="1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職員、工友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係指教師以外，固定或定期執行學校事務之人員。</a:t>
            </a:r>
            <a:endParaRPr lang="en-US" altLang="zh-TW" b="1" smtClean="0">
              <a:latin typeface="標楷體" pitchFamily="65" charset="-120"/>
              <a:ea typeface="標楷體" pitchFamily="65" charset="-120"/>
            </a:endParaRPr>
          </a:p>
          <a:p>
            <a:pPr marL="457200" indent="-457200" eaLnBrk="1" hangingPunct="1">
              <a:buFontTx/>
              <a:buAutoNum type="ea1ChtPeriod"/>
            </a:pPr>
            <a:r>
              <a:rPr lang="zh-TW" altLang="en-US" b="1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學生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係指具有學籍、接受進修推廣教育者或交換學生。</a:t>
            </a:r>
          </a:p>
        </p:txBody>
      </p:sp>
      <p:sp>
        <p:nvSpPr>
          <p:cNvPr id="21507" name="標題 2"/>
          <p:cNvSpPr>
            <a:spLocks noGrp="1"/>
          </p:cNvSpPr>
          <p:nvPr>
            <p:ph type="title"/>
          </p:nvPr>
        </p:nvSpPr>
        <p:spPr>
          <a:xfrm>
            <a:off x="1116013" y="333375"/>
            <a:ext cx="7123112" cy="1054100"/>
          </a:xfrm>
        </p:spPr>
        <p:txBody>
          <a:bodyPr/>
          <a:lstStyle/>
          <a:p>
            <a:pPr eaLnBrk="1" hangingPunct="1"/>
            <a:r>
              <a:rPr lang="zh-TW" altLang="en-US" sz="4000" b="1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校園</a:t>
            </a:r>
            <a:r>
              <a:rPr lang="zh-TW" altLang="en-US" sz="4000" b="1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性侵害、性騷擾或性霸凌事件定義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內容版面配置區 2"/>
          <p:cNvSpPr>
            <a:spLocks noGrp="1"/>
          </p:cNvSpPr>
          <p:nvPr>
            <p:ph idx="1"/>
          </p:nvPr>
        </p:nvSpPr>
        <p:spPr>
          <a:xfrm>
            <a:off x="827088" y="1052513"/>
            <a:ext cx="7704137" cy="5400675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教師法</a:t>
            </a:r>
            <a:r>
              <a:rPr lang="en-US" altLang="zh-TW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14</a:t>
            </a: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條第一項</a:t>
            </a:r>
            <a:r>
              <a:rPr lang="en-US" altLang="zh-TW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marL="0" indent="0" eaLnBrk="1" fontAlgn="auto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教師聘任後除有下列各款之一者外，不得解聘、停聘或不續聘：</a:t>
            </a:r>
            <a:endParaRPr lang="en-US" altLang="zh-TW" b="1" dirty="0" smtClean="0">
              <a:solidFill>
                <a:schemeClr val="tx1">
                  <a:lumMod val="85000"/>
                  <a:lumOff val="1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marL="365760" indent="-365760" eaLnBrk="1" fontAlgn="auto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+mj-ea"/>
              <a:buAutoNum type="ea1ChtPeriod"/>
              <a:defRPr/>
            </a:pP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受有期徒刑一年以上判決確定</a:t>
            </a: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，未獲宣告緩刑。</a:t>
            </a:r>
            <a:endParaRPr lang="en-US" altLang="zh-TW" b="1" dirty="0" smtClean="0">
              <a:solidFill>
                <a:schemeClr val="tx1">
                  <a:lumMod val="85000"/>
                  <a:lumOff val="1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marL="365760" indent="-365760" eaLnBrk="1" fontAlgn="auto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+mj-ea"/>
              <a:buAutoNum type="ea1ChtPeriod"/>
              <a:defRPr/>
            </a:pP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曾服公務，因貪污瀆職經有罪判決確定或通緝有案尚未結案。</a:t>
            </a:r>
            <a:endParaRPr lang="en-US" altLang="zh-TW" b="1" dirty="0" smtClean="0">
              <a:solidFill>
                <a:schemeClr val="tx1">
                  <a:lumMod val="85000"/>
                  <a:lumOff val="1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marL="365760" indent="-365760" eaLnBrk="1" fontAlgn="auto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+mj-ea"/>
              <a:buAutoNum type="ea1ChtPeriod"/>
              <a:defRPr/>
            </a:pP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曾犯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性侵害犯罪防治法第二條第一項所定之罪</a:t>
            </a: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，經有罪判決確定</a:t>
            </a: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b="1" dirty="0" smtClean="0">
              <a:solidFill>
                <a:schemeClr val="tx1">
                  <a:lumMod val="85000"/>
                  <a:lumOff val="1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marL="365760" indent="-365760" eaLnBrk="1" fontAlgn="auto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+mj-ea"/>
              <a:buAutoNum type="ea1ChtPeriod"/>
              <a:defRPr/>
            </a:pP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依法停止任用，或受休職處分尚未期滿，或因案停止職務，其原因尚未消滅。</a:t>
            </a:r>
            <a:endParaRPr lang="en-US" altLang="zh-TW" b="1" dirty="0" smtClean="0">
              <a:solidFill>
                <a:schemeClr val="tx1">
                  <a:lumMod val="85000"/>
                  <a:lumOff val="1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marL="365760" indent="-365760" eaLnBrk="1" fontAlgn="auto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+mj-ea"/>
              <a:buAutoNum type="ea1ChtPeriod"/>
              <a:defRPr/>
            </a:pP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褫奪公權尚未復權。</a:t>
            </a:r>
            <a:endParaRPr lang="en-US" altLang="zh-TW" b="1" dirty="0" smtClean="0">
              <a:solidFill>
                <a:schemeClr val="tx1">
                  <a:lumMod val="85000"/>
                  <a:lumOff val="1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marL="365760" indent="-365760" eaLnBrk="1" fontAlgn="auto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+mj-ea"/>
              <a:buAutoNum type="ea1ChtPeriod"/>
              <a:defRPr/>
            </a:pP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受監護或輔助宣告，尚未撤銷。</a:t>
            </a:r>
          </a:p>
          <a:p>
            <a:pPr marL="365760" indent="-365760" eaLnBrk="1" fontAlgn="auto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+mj-ea"/>
              <a:buAutoNum type="ea1ChtPeriod"/>
              <a:defRPr/>
            </a:pPr>
            <a:r>
              <a:rPr lang="zh-TW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經合格醫師證明有精神病尚未痊癒。</a:t>
            </a:r>
          </a:p>
        </p:txBody>
      </p:sp>
      <p:sp>
        <p:nvSpPr>
          <p:cNvPr id="22531" name="標題 1"/>
          <p:cNvSpPr>
            <a:spLocks noGrp="1"/>
          </p:cNvSpPr>
          <p:nvPr>
            <p:ph type="title"/>
          </p:nvPr>
        </p:nvSpPr>
        <p:spPr>
          <a:xfrm>
            <a:off x="1547813" y="0"/>
            <a:ext cx="7010400" cy="1295400"/>
          </a:xfrm>
        </p:spPr>
        <p:txBody>
          <a:bodyPr/>
          <a:lstStyle/>
          <a:p>
            <a:pPr eaLnBrk="1" hangingPunct="1"/>
            <a:r>
              <a:rPr lang="zh-TW" altLang="en-US" sz="4000" b="1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教師法</a:t>
            </a:r>
            <a:r>
              <a:rPr lang="en-US" altLang="zh-TW" sz="4000" b="1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14</a:t>
            </a:r>
            <a:r>
              <a:rPr lang="zh-TW" altLang="en-US" sz="4000" b="1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條修正</a:t>
            </a:r>
            <a:r>
              <a:rPr lang="en-US" altLang="zh-TW" sz="200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(102</a:t>
            </a:r>
            <a:r>
              <a:rPr lang="zh-TW" altLang="en-US" sz="200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00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en-US" sz="200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200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27</a:t>
            </a:r>
            <a:r>
              <a:rPr lang="zh-TW" altLang="en-US" sz="200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日立法院通過</a:t>
            </a:r>
            <a:r>
              <a:rPr lang="en-US" altLang="zh-TW" sz="200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200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精裝版">
  <a:themeElements>
    <a:clrScheme name="精裝版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精裝版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精裝版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精裝版">
    <a:dk1>
      <a:sysClr val="windowText" lastClr="000000"/>
    </a:dk1>
    <a:lt1>
      <a:sysClr val="window" lastClr="FFFFFF"/>
    </a:lt1>
    <a:dk2>
      <a:srgbClr val="895D1D"/>
    </a:dk2>
    <a:lt2>
      <a:srgbClr val="ECE9C6"/>
    </a:lt2>
    <a:accent1>
      <a:srgbClr val="873624"/>
    </a:accent1>
    <a:accent2>
      <a:srgbClr val="D6862D"/>
    </a:accent2>
    <a:accent3>
      <a:srgbClr val="D0BE40"/>
    </a:accent3>
    <a:accent4>
      <a:srgbClr val="877F6C"/>
    </a:accent4>
    <a:accent5>
      <a:srgbClr val="972109"/>
    </a:accent5>
    <a:accent6>
      <a:srgbClr val="AEB795"/>
    </a:accent6>
    <a:hlink>
      <a:srgbClr val="CC9900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7730</TotalTime>
  <Words>2699</Words>
  <Application>Microsoft Office PowerPoint</Application>
  <PresentationFormat>如螢幕大小 (4:3)</PresentationFormat>
  <Paragraphs>152</Paragraphs>
  <Slides>22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3" baseType="lpstr">
      <vt:lpstr>精裝版</vt:lpstr>
      <vt:lpstr>校園性別平等法規常識重要入門篇                                                                                                                  </vt:lpstr>
      <vt:lpstr>校園性平事件之類型</vt:lpstr>
      <vt:lpstr>「違反意願」、「不受歡迎」之認定？</vt:lpstr>
      <vt:lpstr>怎麼樣的行為算是性別歧視？</vt:lpstr>
      <vt:lpstr>性騷擾之態樣之舉例</vt:lpstr>
      <vt:lpstr>性騷擾之態樣之舉例</vt:lpstr>
      <vt:lpstr>性別平等教育法第2條第3~6款</vt:lpstr>
      <vt:lpstr>校園性侵害、性騷擾或性霸凌事件定義</vt:lpstr>
      <vt:lpstr>教師法14條修正(102年6月27日立法院通過)</vt:lpstr>
      <vt:lpstr>教師法14條修正(102年6月27日立法院通過)</vt:lpstr>
      <vt:lpstr>投影片 11</vt:lpstr>
      <vt:lpstr>禁止發展有違專業倫理關係</vt:lpstr>
      <vt:lpstr>常見校園性平事件</vt:lpstr>
      <vt:lpstr>學校處理校園性平事件之程序</vt:lpstr>
      <vt:lpstr>知悉「疑似」事件即應通報(鍾宛蓉律師)</vt:lpstr>
      <vt:lpstr>性平法新規定</vt:lpstr>
      <vt:lpstr>未通報：處罰鍰、解聘、免職</vt:lpstr>
      <vt:lpstr>扮演適時適當的協助者(鍾宛蓉律師)</vt:lpstr>
      <vt:lpstr>遇到事件之處理建議(鍾宛蓉律師)</vt:lpstr>
      <vt:lpstr>當學生告訴你受害事實時</vt:lpstr>
      <vt:lpstr>投影片 21</vt:lpstr>
      <vt:lpstr>Thank you for your attention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處理校園性侵害或性騷擾事件正當法律程序之研究 －以性別平等教育法為核心</dc:title>
  <dc:creator>YG</dc:creator>
  <cp:lastModifiedBy>wenwei</cp:lastModifiedBy>
  <cp:revision>511</cp:revision>
  <cp:lastPrinted>2014-01-06T05:48:56Z</cp:lastPrinted>
  <dcterms:created xsi:type="dcterms:W3CDTF">2007-04-11T11:44:56Z</dcterms:created>
  <dcterms:modified xsi:type="dcterms:W3CDTF">2017-09-12T05:38:58Z</dcterms:modified>
</cp:coreProperties>
</file>