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7" r:id="rId1"/>
  </p:sldMasterIdLst>
  <p:handoutMasterIdLst>
    <p:handoutMasterId r:id="rId24"/>
  </p:handoutMasterIdLst>
  <p:sldIdLst>
    <p:sldId id="501" r:id="rId2"/>
    <p:sldId id="802" r:id="rId3"/>
    <p:sldId id="916" r:id="rId4"/>
    <p:sldId id="921" r:id="rId5"/>
    <p:sldId id="920" r:id="rId6"/>
    <p:sldId id="927" r:id="rId7"/>
    <p:sldId id="794" r:id="rId8"/>
    <p:sldId id="925" r:id="rId9"/>
    <p:sldId id="910" r:id="rId10"/>
    <p:sldId id="928" r:id="rId11"/>
    <p:sldId id="912" r:id="rId12"/>
    <p:sldId id="892" r:id="rId13"/>
    <p:sldId id="886" r:id="rId14"/>
    <p:sldId id="908" r:id="rId15"/>
    <p:sldId id="723" r:id="rId16"/>
    <p:sldId id="926" r:id="rId17"/>
    <p:sldId id="721" r:id="rId18"/>
    <p:sldId id="847" r:id="rId19"/>
    <p:sldId id="750" r:id="rId20"/>
    <p:sldId id="888" r:id="rId21"/>
    <p:sldId id="923" r:id="rId22"/>
    <p:sldId id="924" r:id="rId23"/>
  </p:sldIdLst>
  <p:sldSz cx="9144000" cy="6858000" type="screen4x3"/>
  <p:notesSz cx="6807200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CC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0" autoAdjust="0"/>
    <p:restoredTop sz="94660"/>
  </p:normalViewPr>
  <p:slideViewPr>
    <p:cSldViewPr>
      <p:cViewPr>
        <p:scale>
          <a:sx n="100" d="100"/>
          <a:sy n="100" d="100"/>
        </p:scale>
        <p:origin x="-51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BAEDB0A6-7213-47C5-BB2C-CD275FE7AC62}" type="datetimeFigureOut">
              <a:rPr lang="zh-TW" altLang="en-US"/>
              <a:pPr>
                <a:defRPr/>
              </a:pPr>
              <a:t>2017/9/12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63EA3493-F4EB-48AA-930C-0072079497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9599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9066718-C75E-4A7A-82C8-EFBEAB3DBC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590092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en-US" altLang="zh-TW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FDDC9-6F8C-46AE-BE94-7B0995F74A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37956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>
              <a:spLocks noChangeArrowheads="1"/>
            </p:cNvSpPr>
            <p:nvPr/>
          </p:nvSpPr>
          <p:spPr bwMode="auto">
            <a:xfrm>
              <a:off x="4146745" y="1381458"/>
              <a:ext cx="8776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en-US" altLang="zh-TW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5E1BC-E042-407A-92B7-63659F45B7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262355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14413" y="-1270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4" name="矩形 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effectLst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5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09B534-258C-4488-A5FC-660830D3B8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4353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en-US" altLang="zh-TW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F9BC4-2D46-4BF6-8935-5DC01FDF56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69825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en-US" altLang="zh-TW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20F0-3F29-4C52-A1ED-01B5E7D73D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350320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en-US" altLang="zh-TW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178A1-D794-44B6-8B45-CD1E245775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3513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en-US" altLang="zh-TW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7F904-84DC-4444-B68A-65D386C9E3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18402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en-US" altLang="zh-TW" sz="5400" smtClean="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4A719-C127-4650-85B0-2F21D38FEE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73850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CDCE6-7204-489C-A993-97B72A7B65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1986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97A5D-974A-4BDF-9A0D-8B3F3AA311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06584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DE08F-8984-4890-B425-B2D364012B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58287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fld id="{BD264BC5-F584-4226-AA48-201C257280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8" r:id="rId1"/>
    <p:sldLayoutId id="2147484279" r:id="rId2"/>
    <p:sldLayoutId id="2147484280" r:id="rId3"/>
    <p:sldLayoutId id="2147484281" r:id="rId4"/>
    <p:sldLayoutId id="2147484282" r:id="rId5"/>
    <p:sldLayoutId id="2147484283" r:id="rId6"/>
    <p:sldLayoutId id="2147484284" r:id="rId7"/>
    <p:sldLayoutId id="2147484285" r:id="rId8"/>
    <p:sldLayoutId id="2147484286" r:id="rId9"/>
    <p:sldLayoutId id="2147484287" r:id="rId10"/>
    <p:sldLayoutId id="2147484288" r:id="rId11"/>
    <p:sldLayoutId id="21474842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  <a:ea typeface="新細明體" pitchFamily="18" charset="-12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548680"/>
            <a:ext cx="6408712" cy="3329235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b="1" dirty="0">
                <a:solidFill>
                  <a:srgbClr val="0000CC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校園性別平等法規常識重要入門篇</a:t>
            </a:r>
            <a:r>
              <a:rPr lang="zh-TW" altLang="en-US" sz="40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en-US" altLang="zh-TW" sz="24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</a:t>
            </a:r>
            <a:r>
              <a:rPr lang="en-US" altLang="zh-TW" sz="2400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     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784" tIns="0" rIns="14283" bIns="0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>
                <a:solidFill>
                  <a:srgbClr val="262626"/>
                </a:solidFill>
                <a:latin typeface="Book Antiqua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>
                <a:solidFill>
                  <a:srgbClr val="262626"/>
                </a:solidFill>
                <a:latin typeface="Book Antiqua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>
                <a:solidFill>
                  <a:srgbClr val="262626"/>
                </a:solidFill>
                <a:latin typeface="Book Antiqua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>
                <a:solidFill>
                  <a:srgbClr val="262626"/>
                </a:solidFill>
                <a:latin typeface="Book Antiqua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>
                <a:solidFill>
                  <a:srgbClr val="262626"/>
                </a:solidFill>
                <a:latin typeface="Book Antiqua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3851275" y="4581525"/>
            <a:ext cx="4641850" cy="452438"/>
          </a:xfrm>
        </p:spPr>
        <p:txBody>
          <a:bodyPr/>
          <a:lstStyle/>
          <a:p>
            <a:r>
              <a:rPr lang="zh-TW" altLang="en-US" b="1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標楷體" pitchFamily="65" charset="-120"/>
                <a:ea typeface="標楷體" pitchFamily="65" charset="-120"/>
              </a:rPr>
              <a:t>學生事務長</a:t>
            </a:r>
          </a:p>
          <a:p>
            <a:r>
              <a:rPr lang="en-US" altLang="zh-TW" b="1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標楷體" pitchFamily="65" charset="-120"/>
                <a:ea typeface="標楷體" pitchFamily="65" charset="-120"/>
              </a:rPr>
              <a:t>林姝君教授</a:t>
            </a:r>
            <a:r>
              <a:rPr lang="en-US" altLang="zh-TW" b="1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4294967295"/>
          </p:nvPr>
        </p:nvSpPr>
        <p:spPr>
          <a:xfrm>
            <a:off x="900113" y="1412875"/>
            <a:ext cx="7747000" cy="4824413"/>
          </a:xfrm>
        </p:spPr>
        <p:txBody>
          <a:bodyPr/>
          <a:lstStyle/>
          <a:p>
            <a:pPr marL="457200" indent="-45720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ea"/>
              <a:buAutoNum type="ea1ChtPeriod" startAt="8"/>
              <a:defRPr/>
            </a:pP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經學校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性別平等教育委員會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或依法組成之相關委員會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調查確認有性侵害行為屬實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457200" indent="-45720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ea"/>
              <a:buAutoNum type="ea1ChtPeriod" startAt="8"/>
              <a:defRPr/>
            </a:pP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經學校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性別平等教育委員會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或依法組成之相關委員會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調查確認有性騷擾或性霸凌行為，且情節重大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457200" indent="-45720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ea"/>
              <a:buAutoNum type="ea1ChtPeriod" startAt="8"/>
              <a:defRPr/>
            </a:pP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知悉服務學校發生疑似校園性侵害事件</a:t>
            </a:r>
            <a:r>
              <a:rPr lang="zh-TW" altLang="en-US" b="1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依性別平等教育法規定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通報，致再度發生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校園性侵害事件；或偽造、變造、湮滅或隱匿他人所犯校園性侵害事件之證據，經有關機關查證屬實。</a:t>
            </a:r>
          </a:p>
          <a:p>
            <a:pPr marL="457200" indent="-45720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ea"/>
              <a:buAutoNum type="ea1ChtPeriod" startAt="8"/>
              <a:defRPr/>
            </a:pP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體罰或霸凌學生，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造成其身心嚴重侵害。</a:t>
            </a:r>
            <a:endParaRPr lang="en-US" altLang="zh-TW" b="1" dirty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ea"/>
              <a:buAutoNum type="ea1ChtPeriod" startAt="8"/>
              <a:defRPr/>
            </a:pP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行為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違反相關法令，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經有關機關查證屬實。</a:t>
            </a:r>
          </a:p>
          <a:p>
            <a:pPr marL="457200" indent="-45720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ea"/>
              <a:buAutoNum type="ea1ChtPeriod" startAt="8"/>
              <a:defRPr/>
            </a:pP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教學不力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或不能勝任工作有具體事實；或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違反聘約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情節重大。</a:t>
            </a:r>
          </a:p>
          <a:p>
            <a:pPr marL="457200" indent="-457200">
              <a:lnSpc>
                <a:spcPts val="3000"/>
              </a:lnSpc>
              <a:buFont typeface="+mj-ea"/>
              <a:buAutoNum type="ea1ChtPeriod" startAt="8"/>
              <a:defRPr/>
            </a:pPr>
            <a:endParaRPr lang="zh-TW" altLang="en-US" dirty="0"/>
          </a:p>
        </p:txBody>
      </p:sp>
      <p:sp>
        <p:nvSpPr>
          <p:cNvPr id="23555" name="標題 2"/>
          <p:cNvSpPr>
            <a:spLocks noGrp="1"/>
          </p:cNvSpPr>
          <p:nvPr>
            <p:ph type="title" idx="4294967295"/>
          </p:nvPr>
        </p:nvSpPr>
        <p:spPr>
          <a:xfrm>
            <a:off x="1116013" y="333375"/>
            <a:ext cx="7756525" cy="1054100"/>
          </a:xfrm>
        </p:spPr>
        <p:txBody>
          <a:bodyPr/>
          <a:lstStyle/>
          <a:p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教師法</a:t>
            </a:r>
            <a:r>
              <a:rPr lang="en-US" altLang="zh-TW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條修正</a:t>
            </a:r>
            <a:r>
              <a:rPr lang="en-US" altLang="zh-TW" sz="2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(102</a:t>
            </a:r>
            <a:r>
              <a:rPr lang="zh-TW" altLang="en-US" sz="2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27</a:t>
            </a:r>
            <a:r>
              <a:rPr lang="zh-TW" altLang="en-US" sz="2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日立法院通過</a:t>
            </a:r>
            <a:r>
              <a:rPr lang="en-US" altLang="zh-TW" sz="2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內容版面配置區 2"/>
          <p:cNvSpPr>
            <a:spLocks noGrp="1"/>
          </p:cNvSpPr>
          <p:nvPr>
            <p:ph idx="1"/>
          </p:nvPr>
        </p:nvSpPr>
        <p:spPr>
          <a:xfrm>
            <a:off x="1042988" y="620713"/>
            <a:ext cx="7586662" cy="5472112"/>
          </a:xfrm>
        </p:spPr>
        <p:txBody>
          <a:bodyPr/>
          <a:lstStyle/>
          <a:p>
            <a:pPr marL="0" indent="0" eaLnBrk="1" hangingPunct="1">
              <a:lnSpc>
                <a:spcPts val="3300"/>
              </a:lnSpc>
              <a:buFont typeface="Wingdings" pitchFamily="2" charset="2"/>
              <a:buNone/>
            </a:pPr>
            <a:r>
              <a:rPr lang="zh-TW" altLang="en-US" sz="3600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教師法</a:t>
            </a:r>
            <a:r>
              <a:rPr lang="en-US" altLang="zh-TW" sz="3600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3600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條第四項</a:t>
            </a:r>
            <a:r>
              <a:rPr lang="en-US" altLang="zh-TW" sz="3600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 eaLnBrk="1" hangingPunct="1">
              <a:lnSpc>
                <a:spcPts val="33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教師涉有第一項第八款或第九款情形者，服務學校應於知悉之日起</a:t>
            </a: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一個月內經教師評審委員會審議通過後予以</a:t>
            </a:r>
            <a:r>
              <a:rPr lang="zh-TW" altLang="en-US" b="1" u="sng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停聘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，並</a:t>
            </a: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靜候調查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。經</a:t>
            </a: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調查屬實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者，由服務學校報主管教育行政機關核准後，予以</a:t>
            </a:r>
            <a:r>
              <a:rPr lang="zh-TW" altLang="en-US" b="1" u="sng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解聘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3300"/>
              </a:lnSpc>
              <a:buFont typeface="Wingdings" pitchFamily="2" charset="2"/>
              <a:buNone/>
            </a:pP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即教師涉及對學生</a:t>
            </a: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性侵害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（包含性交、猥褻）或</a:t>
            </a: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性騷擾或性霸凌行為情節重大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，經</a:t>
            </a: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性平會調查屬實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，依教師法第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項第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款、第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款、第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項後段之規定，</a:t>
            </a: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學校只得予以</a:t>
            </a: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解聘</a:t>
            </a: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教師，沒有予以停聘或不續聘之選擇餘地</a:t>
            </a:r>
            <a:r>
              <a:rPr lang="zh-TW" altLang="en-US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，而且</a:t>
            </a: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不再經由</a:t>
            </a: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教師評審委員會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審議，由學校報教育行政主管機關核定，即予解聘。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】</a:t>
            </a:r>
            <a:endParaRPr lang="zh-TW" altLang="en-US" b="1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196975"/>
            <a:ext cx="7802562" cy="4967288"/>
          </a:xfrm>
        </p:spPr>
        <p:txBody>
          <a:bodyPr/>
          <a:lstStyle/>
          <a:p>
            <a:pPr eaLnBrk="1" hangingPunct="1">
              <a:lnSpc>
                <a:spcPts val="3200"/>
              </a:lnSpc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親密關係的本質是權力對等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，而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師生間權力不對等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面對老師追求，若學生不敢拒絕也不願屈從，就會產生糾紛；若交往後雙方對分手沒有共識，也會產生糾紛。此外，若師生交往對其他學生造成敵意的學習環境，也會產生糾紛。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鍾宛蓉律師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違反專業倫理：教師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發現與學生之關係有違反專業倫理之虞，應主動迴避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陳報學校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處理。 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刑法第</a:t>
            </a: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228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條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（利用權勢或機會，屬性平法的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性侵害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）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  <a:p>
            <a:pPr indent="-3175" eaLnBrk="1" hangingPunct="1">
              <a:lnSpc>
                <a:spcPts val="3200"/>
              </a:lnSpc>
              <a:buFont typeface="Wingdings" pitchFamily="2" charset="2"/>
              <a:buNone/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利用權勢或機會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為性交者，處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個月以上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年以下有期徒刑。因前項情形而為猥褻之行為者，處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年以下有期徒刑。</a:t>
            </a:r>
            <a:endParaRPr lang="en-US" altLang="zh-TW" b="1" dirty="0" smtClean="0"/>
          </a:p>
          <a:p>
            <a:pPr eaLnBrk="1" hangingPunct="1">
              <a:lnSpc>
                <a:spcPts val="3200"/>
              </a:lnSpc>
              <a:buFont typeface="Wingdings" pitchFamily="2" charset="2"/>
              <a:buNone/>
              <a:defRPr/>
            </a:pPr>
            <a:endParaRPr lang="en-US" altLang="zh-TW" b="1" dirty="0" smtClean="0"/>
          </a:p>
          <a:p>
            <a:pPr eaLnBrk="1" hangingPunct="1">
              <a:lnSpc>
                <a:spcPts val="3200"/>
              </a:lnSpc>
              <a:buFont typeface="Wingdings" pitchFamily="2" charset="2"/>
              <a:buNone/>
              <a:defRPr/>
            </a:pPr>
            <a:endParaRPr lang="zh-TW" altLang="en-US" b="1" dirty="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15888"/>
            <a:ext cx="7010400" cy="990600"/>
          </a:xfrm>
        </p:spPr>
        <p:txBody>
          <a:bodyPr/>
          <a:lstStyle/>
          <a:p>
            <a:pPr eaLnBrk="1" hangingPunct="1"/>
            <a:r>
              <a:rPr lang="zh-TW" altLang="en-US" sz="4000" b="1" u="sng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禁止發展有違專業倫理關係</a:t>
            </a:r>
            <a:endParaRPr lang="zh-TW" altLang="en-US" sz="4000" b="1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3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30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052513"/>
            <a:ext cx="7848600" cy="5400675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zh-TW" altLang="en-US" b="1" smtClean="0">
                <a:ea typeface="標楷體" pitchFamily="65" charset="-120"/>
              </a:rPr>
              <a:t>偷窺、偷拍</a:t>
            </a:r>
          </a:p>
          <a:p>
            <a:pPr eaLnBrk="1" hangingPunct="1">
              <a:lnSpc>
                <a:spcPts val="3000"/>
              </a:lnSpc>
            </a:pPr>
            <a:r>
              <a:rPr lang="zh-TW" altLang="en-US" b="1" smtClean="0">
                <a:ea typeface="標楷體" pitchFamily="65" charset="-120"/>
              </a:rPr>
              <a:t>乘機摸一把、肢體碰撞、阿魯巴、戳屁股、拉肩帶</a:t>
            </a:r>
          </a:p>
          <a:p>
            <a:pPr eaLnBrk="1" hangingPunct="1">
              <a:lnSpc>
                <a:spcPts val="3000"/>
              </a:lnSpc>
            </a:pPr>
            <a:r>
              <a:rPr lang="zh-TW" altLang="en-US" b="1" smtClean="0">
                <a:ea typeface="標楷體" pitchFamily="65" charset="-120"/>
              </a:rPr>
              <a:t>黃色笑話、性別歧視言論</a:t>
            </a:r>
            <a:endParaRPr lang="zh-TW" altLang="en-US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000"/>
              </a:lnSpc>
            </a:pPr>
            <a:r>
              <a:rPr lang="zh-TW" altLang="en-US" b="1" smtClean="0">
                <a:ea typeface="標楷體" pitchFamily="65" charset="-120"/>
              </a:rPr>
              <a:t>散播八卦謠言、散佈養眼圖、公然播放</a:t>
            </a:r>
            <a:r>
              <a:rPr lang="en-US" altLang="zh-TW" b="1" smtClean="0">
                <a:ea typeface="標楷體" pitchFamily="65" charset="-120"/>
              </a:rPr>
              <a:t>A</a:t>
            </a:r>
            <a:r>
              <a:rPr lang="zh-TW" altLang="en-US" b="1" smtClean="0">
                <a:ea typeface="標楷體" pitchFamily="65" charset="-120"/>
              </a:rPr>
              <a:t>片</a:t>
            </a:r>
          </a:p>
          <a:p>
            <a:pPr eaLnBrk="1" hangingPunct="1">
              <a:lnSpc>
                <a:spcPts val="3000"/>
              </a:lnSpc>
            </a:pPr>
            <a:r>
              <a:rPr lang="zh-TW" altLang="en-US" b="1" smtClean="0">
                <a:ea typeface="標楷體" pitchFamily="65" charset="-120"/>
              </a:rPr>
              <a:t>取笑性別特徵、性別特質、性傾向、性別認同</a:t>
            </a:r>
          </a:p>
          <a:p>
            <a:pPr eaLnBrk="1" hangingPunct="1">
              <a:lnSpc>
                <a:spcPts val="3000"/>
              </a:lnSpc>
            </a:pPr>
            <a:r>
              <a:rPr lang="zh-TW" altLang="en-US" b="1" smtClean="0">
                <a:ea typeface="標楷體" pitchFamily="65" charset="-120"/>
              </a:rPr>
              <a:t>在公共場所激吻、愛撫</a:t>
            </a:r>
          </a:p>
          <a:p>
            <a:pPr eaLnBrk="1" hangingPunct="1">
              <a:lnSpc>
                <a:spcPts val="3000"/>
              </a:lnSpc>
            </a:pPr>
            <a:r>
              <a:rPr lang="zh-TW" altLang="en-US" b="1" smtClean="0">
                <a:ea typeface="標楷體" pitchFamily="65" charset="-120"/>
              </a:rPr>
              <a:t>過度追求、分手暴力</a:t>
            </a:r>
          </a:p>
          <a:p>
            <a:pPr eaLnBrk="1" hangingPunct="1">
              <a:lnSpc>
                <a:spcPts val="3000"/>
              </a:lnSpc>
            </a:pPr>
            <a:r>
              <a:rPr lang="zh-TW" altLang="en-US" b="1" smtClean="0">
                <a:ea typeface="標楷體" pitchFamily="65" charset="-120"/>
              </a:rPr>
              <a:t>網友間、同性間性侵害、性騷擾</a:t>
            </a:r>
          </a:p>
          <a:p>
            <a:pPr eaLnBrk="1" hangingPunct="1">
              <a:lnSpc>
                <a:spcPts val="3000"/>
              </a:lnSpc>
            </a:pPr>
            <a:r>
              <a:rPr lang="zh-TW" altLang="en-US" b="1" smtClean="0">
                <a:ea typeface="標楷體" pitchFamily="65" charset="-120"/>
              </a:rPr>
              <a:t>與未滿</a:t>
            </a:r>
            <a:r>
              <a:rPr lang="en-US" altLang="zh-TW" b="1" smtClean="0">
                <a:ea typeface="標楷體" pitchFamily="65" charset="-120"/>
              </a:rPr>
              <a:t>16</a:t>
            </a:r>
            <a:r>
              <a:rPr lang="zh-TW" altLang="en-US" b="1" smtClean="0">
                <a:ea typeface="標楷體" pitchFamily="65" charset="-120"/>
              </a:rPr>
              <a:t>歲學生合意性交、猥褻（刑法第</a:t>
            </a:r>
            <a:r>
              <a:rPr lang="en-US" altLang="zh-TW" b="1" smtClean="0">
                <a:ea typeface="標楷體" pitchFamily="65" charset="-120"/>
              </a:rPr>
              <a:t>227</a:t>
            </a:r>
            <a:r>
              <a:rPr lang="zh-TW" altLang="en-US" b="1" smtClean="0">
                <a:ea typeface="標楷體" pitchFamily="65" charset="-120"/>
              </a:rPr>
              <a:t>條）</a:t>
            </a:r>
          </a:p>
          <a:p>
            <a:pPr eaLnBrk="1" hangingPunct="1">
              <a:lnSpc>
                <a:spcPts val="3000"/>
              </a:lnSpc>
            </a:pPr>
            <a:r>
              <a:rPr lang="zh-TW" altLang="en-US" b="1" smtClean="0">
                <a:ea typeface="標楷體" pitchFamily="65" charset="-120"/>
              </a:rPr>
              <a:t>師生違反專業倫理之情愛關係</a:t>
            </a:r>
          </a:p>
          <a:p>
            <a:pPr eaLnBrk="1" hangingPunct="1">
              <a:lnSpc>
                <a:spcPts val="3000"/>
              </a:lnSpc>
            </a:pPr>
            <a:r>
              <a:rPr lang="zh-TW" altLang="en-US" b="1" smtClean="0">
                <a:ea typeface="標楷體" pitchFamily="65" charset="-120"/>
              </a:rPr>
              <a:t>教師、上司利用權勢對學生、下屬性侵害、性騷擾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15888"/>
            <a:ext cx="5543550" cy="936625"/>
          </a:xfrm>
        </p:spPr>
        <p:txBody>
          <a:bodyPr/>
          <a:lstStyle/>
          <a:p>
            <a:pPr algn="l" eaLnBrk="1" hangingPunct="1"/>
            <a:r>
              <a:rPr lang="zh-TW" altLang="en-US" sz="4000" b="1" u="sng" smtClean="0">
                <a:solidFill>
                  <a:schemeClr val="tx1"/>
                </a:solidFill>
                <a:ea typeface="標楷體" pitchFamily="65" charset="-120"/>
              </a:rPr>
              <a:t>常見校園性平事件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25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25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25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25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25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25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25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250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250"/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68400"/>
            <a:ext cx="8162925" cy="5689600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lnSpc>
                <a:spcPts val="3600"/>
              </a:lnSpc>
              <a:spcAft>
                <a:spcPts val="0"/>
              </a:spcAft>
              <a:buClr>
                <a:srgbClr val="0000CC"/>
              </a:buClr>
              <a:buFont typeface="+mj-lt"/>
              <a:buAutoNum type="arabicPeriod"/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知悉即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通報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（法定</a:t>
            </a:r>
            <a:r>
              <a:rPr lang="en-US" altLang="zh-TW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113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通報、校安通報），並保密。</a:t>
            </a:r>
          </a:p>
          <a:p>
            <a:pPr marL="457200" indent="-457200" eaLnBrk="1" fontAlgn="auto" hangingPunct="1">
              <a:lnSpc>
                <a:spcPts val="3600"/>
              </a:lnSpc>
              <a:spcAft>
                <a:spcPts val="0"/>
              </a:spcAft>
              <a:buClr>
                <a:srgbClr val="0000CC"/>
              </a:buClr>
              <a:buFont typeface="+mj-lt"/>
              <a:buAutoNum type="arabicPeriod"/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被害人或其法定代理人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申請調查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、任何人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檢舉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曝光媒體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視同檢舉、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處理霸凌發現疑似性平事件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視同檢舉。</a:t>
            </a:r>
          </a:p>
          <a:p>
            <a:pPr marL="457200" indent="-457200" eaLnBrk="1" fontAlgn="auto" hangingPunct="1">
              <a:lnSpc>
                <a:spcPts val="3600"/>
              </a:lnSpc>
              <a:spcAft>
                <a:spcPts val="0"/>
              </a:spcAft>
              <a:buClr>
                <a:srgbClr val="0000CC"/>
              </a:buClr>
              <a:buFont typeface="+mj-lt"/>
              <a:buAutoNum type="arabicPeriod"/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學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務處收件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，三天內交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性平會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457200" indent="-457200" eaLnBrk="1" fontAlgn="auto" hangingPunct="1">
              <a:lnSpc>
                <a:spcPts val="3600"/>
              </a:lnSpc>
              <a:spcAft>
                <a:spcPts val="0"/>
              </a:spcAft>
              <a:buClr>
                <a:srgbClr val="0000CC"/>
              </a:buClr>
              <a:buFont typeface="+mj-lt"/>
              <a:buAutoNum type="arabicPeriod"/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性平會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調查，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二個月內應調查完畢並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完成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調查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報告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457200" indent="-457200" eaLnBrk="1" fontAlgn="auto" hangingPunct="1">
              <a:lnSpc>
                <a:spcPts val="3600"/>
              </a:lnSpc>
              <a:spcAft>
                <a:spcPts val="0"/>
              </a:spcAft>
              <a:buClr>
                <a:srgbClr val="0000CC"/>
              </a:buClr>
              <a:buFont typeface="+mj-lt"/>
              <a:buAutoNum type="arabicPeriod"/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性平會開會審議調查報告，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認定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性侵害</a:t>
            </a:r>
            <a:r>
              <a:rPr lang="zh-TW" altLang="en-US" b="1" dirty="0" smtClean="0">
                <a:solidFill>
                  <a:schemeClr val="folHlink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性騷擾或性霸凌情節重大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報主管機關解聘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；或權責單位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依據性平會認定之事實為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懲處決定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457200" indent="-457200" eaLnBrk="1" fontAlgn="auto" hangingPunct="1">
              <a:lnSpc>
                <a:spcPts val="3600"/>
              </a:lnSpc>
              <a:spcAft>
                <a:spcPts val="0"/>
              </a:spcAft>
              <a:buClr>
                <a:srgbClr val="0000CC"/>
              </a:buClr>
              <a:buFont typeface="+mj-lt"/>
              <a:buAutoNum type="arabicPeriod"/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通知當事人調查結果、告知救濟（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申復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單位、期限）。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6838950" cy="836613"/>
          </a:xfrm>
        </p:spPr>
        <p:txBody>
          <a:bodyPr/>
          <a:lstStyle/>
          <a:p>
            <a:pPr eaLnBrk="1" hangingPunct="1"/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學校處理校園性平事件之程序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731125" cy="5184775"/>
          </a:xfrm>
        </p:spPr>
        <p:txBody>
          <a:bodyPr/>
          <a:lstStyle/>
          <a:p>
            <a:pPr eaLnBrk="1" hangingPunct="1">
              <a:lnSpc>
                <a:spcPts val="3600"/>
              </a:lnSpc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事件</a:t>
            </a: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未經調查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無法確定事件之有無，第一線知悉事件之人員</a:t>
            </a: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無調查權（調查權屬於性平會）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但仍應立即向學校報告並依法通報「疑似」事件，不需等到「確定」有事件才通報，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使學校進行危機處理、採取預防措施，使主管機關進行督導。</a:t>
            </a:r>
          </a:p>
          <a:p>
            <a:pPr eaLnBrk="1" hangingPunct="1">
              <a:lnSpc>
                <a:spcPts val="3600"/>
              </a:lnSpc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重複通報無妨，漏未通報違法。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600"/>
              </a:lnSpc>
            </a:pP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通報不需事先徵得被害人同意，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但應向被害人說明相關法規資訊，並注意保密。</a:t>
            </a:r>
          </a:p>
          <a:p>
            <a:pPr eaLnBrk="1" hangingPunct="1">
              <a:lnSpc>
                <a:spcPts val="3600"/>
              </a:lnSpc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第一線知悉事件之人員於初步了解時應注意界線。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091487" cy="576262"/>
          </a:xfrm>
        </p:spPr>
        <p:txBody>
          <a:bodyPr/>
          <a:lstStyle/>
          <a:p>
            <a:pPr eaLnBrk="1" hangingPunct="1"/>
            <a:r>
              <a:rPr lang="zh-TW" altLang="en-US" sz="4000" b="1" smtClean="0">
                <a:solidFill>
                  <a:schemeClr val="tx1"/>
                </a:solidFill>
                <a:ea typeface="標楷體" pitchFamily="65" charset="-120"/>
              </a:rPr>
              <a:t>知悉「疑似」事件即應通報</a:t>
            </a:r>
            <a:r>
              <a:rPr lang="en-US" altLang="zh-TW" sz="16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鍾宛蓉律師</a:t>
            </a:r>
            <a:r>
              <a:rPr lang="en-US" altLang="zh-TW" sz="16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16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75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75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75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75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187450" y="1700213"/>
            <a:ext cx="7345363" cy="3878262"/>
          </a:xfrm>
        </p:spPr>
        <p:txBody>
          <a:bodyPr rtlCol="0">
            <a:noAutofit/>
          </a:bodyPr>
          <a:lstStyle/>
          <a:p>
            <a:pPr marL="365760" indent="-365760" eaLnBrk="1" fontAlgn="auto" hangingPunct="1">
              <a:lnSpc>
                <a:spcPts val="3600"/>
              </a:lnSpc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性平法第</a:t>
            </a:r>
            <a:r>
              <a:rPr lang="en-US" altLang="zh-TW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</a:t>
            </a:r>
            <a:r>
              <a:rPr lang="en-US" altLang="zh-TW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 eaLnBrk="1" fontAlgn="auto" hangingPunct="1">
              <a:lnSpc>
                <a:spcPts val="36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zh-TW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zh-TW" altLang="zh-TW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校長、教師、職員或工友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知悉</a:t>
            </a:r>
            <a:r>
              <a:rPr lang="zh-TW" altLang="zh-TW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服務學校發生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疑似</a:t>
            </a:r>
            <a:r>
              <a:rPr lang="zh-TW" altLang="zh-TW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校園性侵害、</a:t>
            </a:r>
            <a:r>
              <a:rPr lang="zh-TW" altLang="zh-TW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性騷擾或</a:t>
            </a:r>
            <a:r>
              <a:rPr lang="zh-TW" altLang="zh-TW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性霸凌事件者，除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應立即</a:t>
            </a:r>
            <a:r>
              <a:rPr lang="zh-TW" altLang="zh-TW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依學校防治規定所定權責，依性侵害犯罪</a:t>
            </a:r>
            <a:r>
              <a:rPr lang="zh-TW" altLang="zh-TW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防治法</a:t>
            </a:r>
            <a:r>
              <a:rPr lang="zh-TW" altLang="zh-TW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、兒童及少年福利法、身心障礙者權益保障法及其他相關法律規定</a:t>
            </a:r>
            <a:r>
              <a:rPr lang="zh-TW" altLang="zh-TW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通報外</a:t>
            </a:r>
            <a:r>
              <a:rPr lang="zh-TW" altLang="zh-TW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，並應向學校及當地直轄市、縣（市）主管機關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通報</a:t>
            </a:r>
            <a:r>
              <a:rPr lang="zh-TW" altLang="zh-TW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至遲不得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超過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zh-TW" altLang="zh-TW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b="1" dirty="0">
              <a:solidFill>
                <a:schemeClr val="tx1">
                  <a:lumMod val="85000"/>
                  <a:lumOff val="1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699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性平法新規定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96975"/>
            <a:ext cx="8162925" cy="5256213"/>
          </a:xfrm>
        </p:spPr>
        <p:txBody>
          <a:bodyPr/>
          <a:lstStyle/>
          <a:p>
            <a:pPr eaLnBrk="1" hangingPunct="1">
              <a:lnSpc>
                <a:spcPts val="3000"/>
              </a:lnSpc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學校校長、教師、職員或工友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有下列情形之一者，處新臺幣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萬元以上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萬元以下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罰鍰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eaLnBrk="1" hangingPunct="1">
              <a:lnSpc>
                <a:spcPts val="3000"/>
              </a:lnSpc>
              <a:buFont typeface="+mj-ea"/>
              <a:buAutoNum type="ea1ChtPeriod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違反第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項規定，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未於</a:t>
            </a: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小時內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，向學校及當地直轄市、縣（市）主管機關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通報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eaLnBrk="1" hangingPunct="1">
              <a:lnSpc>
                <a:spcPts val="3000"/>
              </a:lnSpc>
              <a:buFont typeface="+mj-ea"/>
              <a:buAutoNum type="ea1ChtPeriod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違反第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項規定，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偽造、變造、湮滅或隱匿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他人所犯校園性騷擾、性霸凌事件之證據。（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性平法第</a:t>
            </a: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36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項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eaLnBrk="1" hangingPunct="1">
              <a:lnSpc>
                <a:spcPts val="3200"/>
              </a:lnSpc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學校校長、教師、職員或工友違反第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項所定疑似校園性侵害事件之通報規定，致再度發生校園性侵害事件；或偽造、變造、湮滅或隱匿他人所犯校園性侵害事件之證據者，應依法予以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解聘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免職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。（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性平法第</a:t>
            </a: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36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條之一第</a:t>
            </a: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項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）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162925" cy="720725"/>
          </a:xfrm>
        </p:spPr>
        <p:txBody>
          <a:bodyPr/>
          <a:lstStyle/>
          <a:p>
            <a:pPr eaLnBrk="1" hangingPunct="1"/>
            <a:r>
              <a:rPr lang="zh-TW" altLang="en-US" sz="4000" b="1" smtClean="0">
                <a:solidFill>
                  <a:schemeClr val="tx1"/>
                </a:solidFill>
                <a:ea typeface="標楷體" pitchFamily="65" charset="-120"/>
              </a:rPr>
              <a:t>未通報：處罰鍰、</a:t>
            </a:r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解聘、免職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2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412875"/>
            <a:ext cx="7127875" cy="4895850"/>
          </a:xfrm>
        </p:spPr>
        <p:txBody>
          <a:bodyPr/>
          <a:lstStyle/>
          <a:p>
            <a:pPr eaLnBrk="1" hangingPunct="1">
              <a:lnSpc>
                <a:spcPts val="3200"/>
              </a:lnSpc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協助者的正確心態：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不造成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二度傷害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、不承擔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替代創傷</a:t>
            </a:r>
            <a:r>
              <a:rPr lang="en-US" altLang="zh-TW" sz="1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人者在助人過程中面對有不幸遭遇的案主，不僅要傾聽他的痛苦經驗，而且可能還目睹他的悲慘處境。在這助人的過程中，許多的助人者在協助案主的創傷時，產生了替代性創傷。這種情形會讓助人者身心各方面都產生一些重大的轉變。</a:t>
            </a:r>
            <a:r>
              <a:rPr lang="en-US" altLang="zh-TW" sz="1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16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教師協助者的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法定義務</a:t>
            </a:r>
            <a:r>
              <a:rPr lang="en-US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通報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保密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200"/>
              </a:lnSpc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協助者的分工：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輔導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行政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調查</a:t>
            </a:r>
          </a:p>
          <a:p>
            <a:pPr indent="-279400" eaLnBrk="1" hangingPunct="1">
              <a:lnSpc>
                <a:spcPts val="3200"/>
              </a:lnSpc>
              <a:buFont typeface="Wingdings" pitchFamily="2" charset="2"/>
              <a:buNone/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輔導：案主中心、聆聽、不評斷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、專業</a:t>
            </a:r>
            <a:endParaRPr lang="zh-TW" altLang="en-US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indent="-279400" eaLnBrk="1" hangingPunct="1">
              <a:lnSpc>
                <a:spcPts val="3200"/>
              </a:lnSpc>
              <a:buFont typeface="Wingdings" pitchFamily="2" charset="2"/>
              <a:buNone/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行政：依法行政、中立、主動預防措施</a:t>
            </a:r>
          </a:p>
          <a:p>
            <a:pPr indent="-279400" eaLnBrk="1" hangingPunct="1">
              <a:lnSpc>
                <a:spcPts val="3200"/>
              </a:lnSpc>
              <a:buFont typeface="Wingdings" pitchFamily="2" charset="2"/>
              <a:buNone/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調查：依法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調查、中立、客觀、專業</a:t>
            </a:r>
          </a:p>
          <a:p>
            <a:pPr eaLnBrk="1" hangingPunct="1">
              <a:lnSpc>
                <a:spcPts val="3200"/>
              </a:lnSpc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非專業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協助者：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聆聽、求助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7010400" cy="1006475"/>
          </a:xfrm>
        </p:spPr>
        <p:txBody>
          <a:bodyPr/>
          <a:lstStyle/>
          <a:p>
            <a:pPr eaLnBrk="1" hangingPunct="1"/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扮演適時適當的協助者</a:t>
            </a:r>
            <a:r>
              <a:rPr lang="en-US" altLang="zh-TW" sz="16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鍾宛蓉律師</a:t>
            </a:r>
            <a:r>
              <a:rPr lang="en-US" altLang="zh-TW" sz="16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1600" b="1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981075"/>
            <a:ext cx="8137525" cy="5616575"/>
          </a:xfrm>
        </p:spPr>
        <p:txBody>
          <a:bodyPr/>
          <a:lstStyle/>
          <a:p>
            <a:pPr eaLnBrk="1" hangingPunct="1">
              <a:lnSpc>
                <a:spcPts val="2800"/>
              </a:lnSpc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相信自己的直覺。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表達拒絕，要求停止，離開或求助。</a:t>
            </a:r>
          </a:p>
          <a:p>
            <a:pPr eaLnBrk="1" hangingPunct="1">
              <a:lnSpc>
                <a:spcPts val="2800"/>
              </a:lnSpc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留下、保存及製造證據（人證、書證及物證）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447675" indent="-180975" eaLnBrk="1" hangingPunct="1">
              <a:lnSpc>
                <a:spcPts val="28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於第一時間進行驗傷、體液採樣。</a:t>
            </a:r>
          </a:p>
          <a:p>
            <a:pPr marL="447675" indent="-180975" eaLnBrk="1" hangingPunct="1">
              <a:lnSpc>
                <a:spcPts val="28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若身體上有傷痕應拍照存證。</a:t>
            </a:r>
          </a:p>
          <a:p>
            <a:pPr marL="447675" indent="-180975" eaLnBrk="1" hangingPunct="1">
              <a:lnSpc>
                <a:spcPts val="28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製造錄音證據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以手機錄下雙方談話，談話中之一方所為之錄音，不會觸犯刑法第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315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條之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的妨害秘密罪。</a:t>
            </a:r>
          </a:p>
          <a:p>
            <a:pPr marL="447675" indent="-180975" eaLnBrk="1" hangingPunct="1">
              <a:lnSpc>
                <a:spcPts val="28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不堪入耳的黃色笑話：錄音、或請在場之人作證。</a:t>
            </a:r>
          </a:p>
          <a:p>
            <a:pPr marL="447675" indent="-180975" eaLnBrk="1" hangingPunct="1">
              <a:lnSpc>
                <a:spcPts val="28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不堪入目的文字、信件或圖片：拍照、存檔、留置物體。</a:t>
            </a:r>
          </a:p>
          <a:p>
            <a:pPr marL="447675" indent="-180975" eaLnBrk="1" hangingPunct="1">
              <a:lnSpc>
                <a:spcPts val="28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不當的身體碰觸：當場抓住其手，請在場的人作證。</a:t>
            </a:r>
          </a:p>
          <a:p>
            <a:pPr eaLnBrk="1" hangingPunct="1">
              <a:lnSpc>
                <a:spcPts val="2800"/>
              </a:lnSpc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詳實記錄每次被害行為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，日後提出申訴、告訴時，有資料使用。</a:t>
            </a:r>
          </a:p>
          <a:p>
            <a:pPr eaLnBrk="1" hangingPunct="1">
              <a:lnSpc>
                <a:spcPts val="2800"/>
              </a:lnSpc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尋求情緒支持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，向親友、教師、醫生說出感受。</a:t>
            </a:r>
          </a:p>
          <a:p>
            <a:pPr eaLnBrk="1" hangingPunct="1">
              <a:lnSpc>
                <a:spcPts val="2800"/>
              </a:lnSpc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向學校申請調查或檢舉。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010400" cy="790575"/>
          </a:xfrm>
        </p:spPr>
        <p:txBody>
          <a:bodyPr/>
          <a:lstStyle/>
          <a:p>
            <a:pPr eaLnBrk="1" hangingPunct="1"/>
            <a:r>
              <a:rPr lang="zh-TW" altLang="en-US" sz="4000" b="1" smtClean="0">
                <a:solidFill>
                  <a:schemeClr val="tx1"/>
                </a:solidFill>
                <a:ea typeface="標楷體" pitchFamily="65" charset="-120"/>
              </a:rPr>
              <a:t>遇到事件之處理建議</a:t>
            </a:r>
            <a:r>
              <a:rPr lang="en-US" altLang="zh-TW" sz="16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鍾宛蓉律師</a:t>
            </a:r>
            <a:r>
              <a:rPr lang="en-US" altLang="zh-TW" sz="16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1600" b="1" smtClean="0">
              <a:solidFill>
                <a:schemeClr val="tx1"/>
              </a:solidFill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30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484313"/>
            <a:ext cx="7585075" cy="4826000"/>
          </a:xfrm>
        </p:spPr>
        <p:txBody>
          <a:bodyPr rtlCol="0">
            <a:normAutofit/>
          </a:bodyPr>
          <a:lstStyle/>
          <a:p>
            <a:pPr marL="365760" indent="-36576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性侵害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＝</a:t>
            </a:r>
            <a:r>
              <a:rPr lang="zh-TW" altLang="en-US" b="1" dirty="0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性交</a:t>
            </a:r>
            <a:r>
              <a:rPr lang="en-US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刑法</a:t>
            </a:r>
            <a:r>
              <a:rPr lang="en-US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10)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or</a:t>
            </a:r>
            <a:r>
              <a:rPr lang="en-US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猥褻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行為</a:t>
            </a:r>
          </a:p>
          <a:p>
            <a:pPr marL="365760" indent="-36576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       ＋</a:t>
            </a:r>
          </a:p>
          <a:p>
            <a:pPr marL="365760" indent="-36576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b="1" dirty="0" smtClean="0">
                <a:solidFill>
                  <a:schemeClr val="folHlink"/>
                </a:solidFill>
                <a:latin typeface="標楷體" pitchFamily="65" charset="-120"/>
                <a:ea typeface="標楷體" pitchFamily="65" charset="-120"/>
              </a:rPr>
              <a:t>              </a:t>
            </a:r>
            <a:r>
              <a:rPr lang="zh-TW" altLang="en-US" b="1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</a:rPr>
              <a:t>違反意願</a:t>
            </a:r>
          </a:p>
          <a:p>
            <a:pPr marL="365760" indent="-36576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zh-TW" alt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性騷擾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＝</a:t>
            </a:r>
            <a:r>
              <a:rPr lang="zh-TW" altLang="en-US" b="1" dirty="0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性意味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or</a:t>
            </a:r>
            <a:r>
              <a:rPr lang="en-US" altLang="zh-TW" dirty="0" smtClean="0">
                <a:solidFill>
                  <a:schemeClr val="folHlin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性別歧視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行為</a:t>
            </a:r>
          </a:p>
          <a:p>
            <a:pPr marL="365760" indent="-36576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       ＋</a:t>
            </a:r>
          </a:p>
          <a:p>
            <a:pPr marL="365760" indent="-36576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b="1" dirty="0" smtClean="0">
                <a:solidFill>
                  <a:schemeClr val="folHlink"/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b="1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</a:rPr>
              <a:t>違反意願 </a:t>
            </a:r>
            <a:r>
              <a:rPr lang="en-US" altLang="zh-TW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</a:rPr>
              <a:t>or</a:t>
            </a:r>
            <a:r>
              <a:rPr lang="en-US" altLang="zh-TW" b="1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</a:rPr>
              <a:t>不受歡迎</a:t>
            </a:r>
            <a:endParaRPr lang="en-US" altLang="zh-TW" b="1" dirty="0" smtClean="0">
              <a:solidFill>
                <a:schemeClr val="bg2">
                  <a:lumMod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zh-TW" altLang="en-US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ts val="3500"/>
              </a:lnSpc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性霸凌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＝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非屬性騷擾，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對於他人之</a:t>
            </a:r>
            <a:r>
              <a:rPr lang="zh-TW" altLang="en-US" b="1" dirty="0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性別特徵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dirty="0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特質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dirty="0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性傾向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b="1" dirty="0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性別認同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，進行</a:t>
            </a:r>
            <a:r>
              <a:rPr lang="zh-TW" altLang="en-US" b="1" dirty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貶抑、攻擊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b="1" dirty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威脅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之行為</a:t>
            </a:r>
          </a:p>
          <a:p>
            <a:pPr marL="365760" indent="-36576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zh-TW" alt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違反專業倫理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之合意性行為、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合意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情愛關係</a:t>
            </a:r>
          </a:p>
          <a:p>
            <a:pPr marL="365760" indent="-36576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zh-TW" altLang="en-US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zh-TW" altLang="en-US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zh-TW" alt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zh-TW" alt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TW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15888"/>
            <a:ext cx="7010400" cy="1295400"/>
          </a:xfrm>
        </p:spPr>
        <p:txBody>
          <a:bodyPr/>
          <a:lstStyle/>
          <a:p>
            <a:pPr eaLnBrk="1" hangingPunct="1"/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校園性平事件之類型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650" y="1125538"/>
            <a:ext cx="7947025" cy="5327650"/>
          </a:xfrm>
        </p:spPr>
        <p:txBody>
          <a:bodyPr rtlCol="0">
            <a:normAutofit/>
          </a:bodyPr>
          <a:lstStyle/>
          <a:p>
            <a:pPr marL="365760" indent="-365760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告訴學生你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很高興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他願意告訴你，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肯定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他說出來是對的，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稱讚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他說出來的勇氣。</a:t>
            </a:r>
            <a:endParaRPr lang="en-US" altLang="zh-TW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相信學生所說的話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以尊重、耐心、信任的態度陪伴。</a:t>
            </a:r>
            <a:endParaRPr lang="en-US" altLang="zh-TW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讓學生知道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這不是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他</a:t>
            </a: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她</a:t>
            </a: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錯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肯定學生已為自己盡了最大努力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不要讓學生感覺被質疑或責備，避免用</a:t>
            </a:r>
            <a:r>
              <a:rPr lang="en-US" altLang="zh-TW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Why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的句型。</a:t>
            </a:r>
            <a:endParaRPr lang="en-US" altLang="zh-TW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讓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學生知道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你依法必須通報，但不會與不相干的人談論此事，說明處理流程，告訴學生可以協助的資源。</a:t>
            </a:r>
            <a:endParaRPr lang="en-US" altLang="zh-TW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讓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了解，若有一些創傷症候是正常的</a:t>
            </a:r>
            <a:r>
              <a:rPr lang="zh-TW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fontAlgn="auto" hangingPunct="1">
              <a:lnSpc>
                <a:spcPts val="3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摘自教育部輔導計畫叢書</a:t>
            </a:r>
            <a:r>
              <a:rPr lang="en-US" altLang="zh-TW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教育人員對性侵害或性騷擾的基本認知 </a:t>
            </a:r>
            <a:r>
              <a:rPr lang="en-US" altLang="zh-TW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p.45-46)</a:t>
            </a:r>
          </a:p>
          <a:p>
            <a:pPr marL="365760" indent="-365760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endParaRPr lang="zh-TW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795" name="標題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010400" cy="865187"/>
          </a:xfrm>
        </p:spPr>
        <p:txBody>
          <a:bodyPr/>
          <a:lstStyle/>
          <a:p>
            <a:pPr eaLnBrk="1" hangingPunct="1"/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當學生告訴你受害事實時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2113" y="428625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TW" altLang="en-US" sz="4000" b="1" u="sng" kern="0" dirty="0">
                <a:latin typeface="標楷體" pitchFamily="65" charset="-120"/>
                <a:ea typeface="標楷體" pitchFamily="65" charset="-120"/>
                <a:cs typeface="+mj-cs"/>
              </a:rPr>
              <a:t>校內外相關資源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54075" y="1196975"/>
            <a:ext cx="7777163" cy="5184775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ts val="3600"/>
              </a:lnSpc>
              <a:spcBef>
                <a:spcPct val="20000"/>
              </a:spcBef>
              <a:buClr>
                <a:schemeClr val="accent5">
                  <a:lumMod val="75000"/>
                </a:schemeClr>
              </a:buClr>
              <a:buSzPct val="80000"/>
              <a:buFont typeface="Wingdings" panose="05000000000000000000" pitchFamily="2" charset="2"/>
              <a:buChar char=""/>
              <a:defRPr/>
            </a:pPr>
            <a:r>
              <a:rPr lang="zh-TW" altLang="en-US" sz="2400" b="1" kern="0" dirty="0">
                <a:latin typeface="標楷體" pitchFamily="65" charset="-120"/>
                <a:ea typeface="標楷體" pitchFamily="65" charset="-120"/>
              </a:rPr>
              <a:t>教育部性別平等教育全球資訊網頁</a:t>
            </a:r>
            <a:r>
              <a:rPr lang="en-US" altLang="zh-TW" sz="2000" b="1" kern="0" dirty="0">
                <a:latin typeface="標楷體" pitchFamily="65" charset="-120"/>
                <a:ea typeface="標楷體" pitchFamily="65" charset="-120"/>
              </a:rPr>
              <a:t>(https://www.gender.edu.tw/index.asp)</a:t>
            </a:r>
          </a:p>
          <a:p>
            <a:pPr marL="342900" indent="-342900">
              <a:lnSpc>
                <a:spcPts val="3600"/>
              </a:lnSpc>
              <a:spcBef>
                <a:spcPct val="20000"/>
              </a:spcBef>
              <a:buClr>
                <a:schemeClr val="accent5">
                  <a:lumMod val="75000"/>
                </a:schemeClr>
              </a:buClr>
              <a:buSzPct val="80000"/>
              <a:buFont typeface="Wingdings" panose="05000000000000000000" pitchFamily="2" charset="2"/>
              <a:buChar char=""/>
              <a:defRPr/>
            </a:pPr>
            <a:r>
              <a:rPr lang="zh-TW" altLang="en-US" sz="2400" b="1" kern="0" dirty="0">
                <a:latin typeface="標楷體" pitchFamily="65" charset="-120"/>
                <a:ea typeface="標楷體" pitchFamily="65" charset="-120"/>
              </a:rPr>
              <a:t>本校性別平等教育網頁</a:t>
            </a:r>
            <a:r>
              <a:rPr lang="en-US" altLang="zh-TW" sz="2000" b="1" kern="0" dirty="0">
                <a:latin typeface="標楷體" pitchFamily="65" charset="-120"/>
                <a:ea typeface="標楷體" pitchFamily="65" charset="-120"/>
              </a:rPr>
              <a:t>(http://gender.web.ym.edu.tw/front/bin/home.phtml)</a:t>
            </a:r>
          </a:p>
          <a:p>
            <a:pPr marL="342900" indent="-342900">
              <a:lnSpc>
                <a:spcPts val="3600"/>
              </a:lnSpc>
              <a:spcBef>
                <a:spcPct val="20000"/>
              </a:spcBef>
              <a:buClr>
                <a:schemeClr val="accent5">
                  <a:lumMod val="75000"/>
                </a:schemeClr>
              </a:buClr>
              <a:buSzPct val="80000"/>
              <a:buFont typeface="Wingdings" panose="05000000000000000000" pitchFamily="2" charset="2"/>
              <a:buChar char=""/>
              <a:defRPr/>
            </a:pPr>
            <a:r>
              <a:rPr lang="zh-TW" altLang="en-US" sz="2400" b="1" kern="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心理諮商中</a:t>
            </a:r>
            <a:r>
              <a:rPr lang="zh-TW" altLang="en-US" sz="2400" b="1" kern="0" dirty="0">
                <a:latin typeface="標楷體" pitchFamily="65" charset="-120"/>
                <a:ea typeface="標楷體" pitchFamily="65" charset="-120"/>
              </a:rPr>
              <a:t>心─教育宣導及輔導諮商</a:t>
            </a:r>
            <a:endParaRPr lang="en-US" altLang="zh-TW" sz="2400" b="1" kern="0" dirty="0"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ts val="3600"/>
              </a:lnSpc>
              <a:spcBef>
                <a:spcPct val="20000"/>
              </a:spcBef>
              <a:buClr>
                <a:schemeClr val="accent5">
                  <a:lumMod val="75000"/>
                </a:schemeClr>
              </a:buClr>
              <a:buSzPct val="80000"/>
              <a:buFont typeface="Wingdings" panose="05000000000000000000" pitchFamily="2" charset="2"/>
              <a:buChar char=""/>
              <a:defRPr/>
            </a:pPr>
            <a:r>
              <a:rPr lang="zh-TW" altLang="en-US" sz="2400" b="1" kern="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人事室</a:t>
            </a:r>
            <a:r>
              <a:rPr lang="zh-TW" altLang="en-US" sz="2400" b="1" kern="0" dirty="0">
                <a:latin typeface="標楷體" pitchFamily="65" charset="-120"/>
                <a:ea typeface="標楷體" pitchFamily="65" charset="-120"/>
              </a:rPr>
              <a:t>─保障性別工作權平等與職場性騷擾申請調查</a:t>
            </a:r>
            <a:endParaRPr lang="en-US" altLang="zh-TW" sz="2400" b="1" kern="0" dirty="0"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ts val="3600"/>
              </a:lnSpc>
              <a:spcBef>
                <a:spcPct val="20000"/>
              </a:spcBef>
              <a:buClr>
                <a:schemeClr val="accent5">
                  <a:lumMod val="75000"/>
                </a:schemeClr>
              </a:buClr>
              <a:buSzPct val="80000"/>
              <a:buFont typeface="Wingdings" panose="05000000000000000000" pitchFamily="2" charset="2"/>
              <a:buChar char=""/>
              <a:defRPr/>
            </a:pPr>
            <a:r>
              <a:rPr lang="zh-TW" altLang="en-US" sz="2400" b="1" kern="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學生事務處</a:t>
            </a:r>
            <a:r>
              <a:rPr lang="zh-TW" altLang="en-US" sz="2400" b="1" kern="0" dirty="0">
                <a:latin typeface="標楷體" pitchFamily="65" charset="-120"/>
                <a:ea typeface="標楷體" pitchFamily="65" charset="-120"/>
              </a:rPr>
              <a:t>─校園性侵害</a:t>
            </a:r>
            <a:r>
              <a:rPr lang="en-US" altLang="zh-TW" sz="2400" b="1" kern="0" dirty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b="1" kern="0" dirty="0">
                <a:latin typeface="標楷體" pitchFamily="65" charset="-120"/>
                <a:ea typeface="標楷體" pitchFamily="65" charset="-120"/>
              </a:rPr>
              <a:t>性騷擾 </a:t>
            </a:r>
            <a:r>
              <a:rPr lang="en-US" altLang="zh-TW" sz="2400" b="1" kern="0" dirty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b="1" kern="0" dirty="0">
                <a:latin typeface="標楷體" pitchFamily="65" charset="-120"/>
                <a:ea typeface="標楷體" pitchFamily="65" charset="-120"/>
              </a:rPr>
              <a:t> 性霸凌或其他性平案件申請調查</a:t>
            </a:r>
            <a:r>
              <a:rPr lang="en-US" altLang="zh-TW" sz="2400" b="1" kern="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聯絡人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學務長室秘書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林惠理 </a:t>
            </a:r>
            <a:b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E-mail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4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sa@ym.edu.tw</a:t>
            </a:r>
            <a:r>
              <a:rPr lang="zh-TW" altLang="en-US" sz="240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電話：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28267000ext7236)</a:t>
            </a:r>
            <a:endParaRPr lang="zh-TW" altLang="en-US" sz="2400" b="1" kern="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>
          <a:xfrm>
            <a:off x="971550" y="1844675"/>
            <a:ext cx="7756525" cy="2859088"/>
          </a:xfrm>
          <a:solidFill>
            <a:schemeClr val="bg1">
              <a:alpha val="50980"/>
            </a:schemeClr>
          </a:solidFill>
        </p:spPr>
        <p:txBody>
          <a:bodyPr/>
          <a:lstStyle/>
          <a:p>
            <a:pPr marL="342900" indent="-342900" eaLnBrk="1" hangingPunct="1">
              <a:lnSpc>
                <a:spcPct val="160000"/>
              </a:lnSpc>
              <a:spcBef>
                <a:spcPct val="70000"/>
              </a:spcBef>
            </a:pPr>
            <a:r>
              <a:rPr lang="en-US" altLang="zh-TW" sz="4800" smtClean="0">
                <a:solidFill>
                  <a:srgbClr val="000099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Thank you for your attention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341438"/>
            <a:ext cx="7731125" cy="4751387"/>
          </a:xfrm>
        </p:spPr>
        <p:txBody>
          <a:bodyPr rtlCol="0">
            <a:normAutofit/>
          </a:bodyPr>
          <a:lstStyle/>
          <a:p>
            <a:pPr marL="447675" indent="-447675" eaLnBrk="1" fontAlgn="auto" hangingPunct="1">
              <a:lnSpc>
                <a:spcPts val="3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Q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如果被害人有被侵害、騷擾的感受，但行為人表示沒有侵害、騷擾的意圖，如何評斷糾紛呢？</a:t>
            </a:r>
          </a:p>
          <a:p>
            <a:pPr marL="365760" indent="-365760" eaLnBrk="1" fontAlgn="auto" hangingPunct="1">
              <a:lnSpc>
                <a:spcPts val="3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從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被害人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之角度，以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合理被害人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之標準認定。</a:t>
            </a:r>
          </a:p>
          <a:p>
            <a:pPr marL="447675" indent="0" eaLnBrk="1" fontAlgn="auto" hangingPunct="1">
              <a:lnSpc>
                <a:spcPts val="3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「合理被害人」之標準，指被害人面對爭議事件之感受，是當時當地面對相同狀態的一般被害人常有的合理感受。換言之，按被害人的年齡、性別、心智、身分，及此時臺灣人之價值觀，被害人對行為人的行為產生負面感受，一般人可以理解、感到同情。</a:t>
            </a:r>
            <a:r>
              <a:rPr lang="en-US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鍾宛蓉律師</a:t>
            </a:r>
            <a:r>
              <a:rPr lang="en-US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性騷擾著重被害人之被害感受及所受影響，不以行為人有性騷擾的意圖為要件。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424863" cy="936625"/>
          </a:xfrm>
        </p:spPr>
        <p:txBody>
          <a:bodyPr/>
          <a:lstStyle/>
          <a:p>
            <a:pPr eaLnBrk="1" hangingPunct="1"/>
            <a:r>
              <a:rPr lang="zh-TW" altLang="en-US" sz="4000" b="1" u="sng" smtClean="0">
                <a:solidFill>
                  <a:schemeClr val="tx1"/>
                </a:solidFill>
                <a:ea typeface="標楷體" pitchFamily="65" charset="-120"/>
              </a:rPr>
              <a:t>「違反意願」</a:t>
            </a:r>
            <a:r>
              <a:rPr lang="zh-TW" altLang="en-US" sz="4000" b="1" smtClean="0">
                <a:solidFill>
                  <a:schemeClr val="tx1"/>
                </a:solidFill>
                <a:ea typeface="標楷體" pitchFamily="65" charset="-120"/>
              </a:rPr>
              <a:t>、</a:t>
            </a:r>
            <a:r>
              <a:rPr lang="zh-TW" altLang="en-US" sz="4000" b="1" u="sng" smtClean="0">
                <a:solidFill>
                  <a:schemeClr val="tx1"/>
                </a:solidFill>
                <a:ea typeface="標楷體" pitchFamily="65" charset="-120"/>
              </a:rPr>
              <a:t>「不受歡迎」</a:t>
            </a:r>
            <a:r>
              <a:rPr lang="zh-TW" altLang="en-US" sz="4000" b="1" smtClean="0">
                <a:solidFill>
                  <a:schemeClr val="tx1"/>
                </a:solidFill>
                <a:ea typeface="標楷體" pitchFamily="65" charset="-120"/>
              </a:rPr>
              <a:t>之認定？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內容版面配置區 2"/>
          <p:cNvSpPr>
            <a:spLocks noGrp="1"/>
          </p:cNvSpPr>
          <p:nvPr>
            <p:ph idx="1"/>
          </p:nvPr>
        </p:nvSpPr>
        <p:spPr>
          <a:xfrm>
            <a:off x="1476375" y="1196975"/>
            <a:ext cx="7010400" cy="4895850"/>
          </a:xfrm>
        </p:spPr>
        <p:txBody>
          <a:bodyPr/>
          <a:lstStyle/>
          <a:p>
            <a:pPr eaLnBrk="1" hangingPunct="1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認為女人就是沒大腦或就是上不了台面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女人回家生小孩就好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否定女人唸博士的價值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宣揚同性戀都有病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取笑陽剛味重的女性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捉弄陰柔氣質的男性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不許特定性別之人使用特定設備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拒絕特定性別之人擔任特定職位等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某大學教授之研究室助理徵人啟事公告，因限定女性，被勞工局以違反就業服務法</a:t>
            </a: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§5 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及性別工作平等法</a:t>
            </a: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§7 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開罰十萬元。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】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11" name="標題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010400" cy="884238"/>
          </a:xfrm>
        </p:spPr>
        <p:txBody>
          <a:bodyPr/>
          <a:lstStyle/>
          <a:p>
            <a:pPr eaLnBrk="1" hangingPunct="1"/>
            <a:r>
              <a:rPr lang="zh-TW" altLang="zh-TW" sz="4000" b="1" u="sng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怎麼樣的行為算是性別歧視？</a:t>
            </a:r>
            <a:endParaRPr lang="zh-TW" altLang="en-US" sz="4000" b="1" u="sng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內容版面配置區 2"/>
          <p:cNvSpPr>
            <a:spLocks noGrp="1"/>
          </p:cNvSpPr>
          <p:nvPr>
            <p:ph idx="1"/>
          </p:nvPr>
        </p:nvSpPr>
        <p:spPr>
          <a:xfrm>
            <a:off x="827088" y="1125538"/>
            <a:ext cx="7802562" cy="5327650"/>
          </a:xfrm>
        </p:spPr>
        <p:txBody>
          <a:bodyPr/>
          <a:lstStyle/>
          <a:p>
            <a:pPr eaLnBrk="1" hangingPunct="1">
              <a:lnSpc>
                <a:spcPts val="3600"/>
              </a:lnSpc>
            </a:pP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涉及肢體動作：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如過度追求、強迫約會、分手暴力、無故碰撞、觸摸或摩蹭他人身體、乘機摸胸、背、臀部、阿魯巴、冒犯性地凝視他人身體、上下掃瞄身材、拋媚眼、做撫摸性器的動作、猥褻地伸舌頭或舔嘴唇、掀裙子、脫褲子、拉扯衣服、拉彈內衣肩帶、偷拍內褲、收藏他人之內衣褲、偷窺偷拍他人上廁所或換衣服。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600"/>
              </a:lnSpc>
            </a:pP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在公共場所為不雅或私密動作</a:t>
            </a:r>
            <a:r>
              <a:rPr lang="en-US" altLang="zh-TW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如在公共場所親吻、緊抱、愛撫、自慰、露鳥、衣不蔽體露三點。</a:t>
            </a:r>
          </a:p>
        </p:txBody>
      </p:sp>
      <p:sp>
        <p:nvSpPr>
          <p:cNvPr id="18435" name="標題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010400" cy="936625"/>
          </a:xfrm>
        </p:spPr>
        <p:txBody>
          <a:bodyPr/>
          <a:lstStyle/>
          <a:p>
            <a:pPr eaLnBrk="1" hangingPunct="1"/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性騷擾之態樣之舉例</a:t>
            </a:r>
            <a:endParaRPr lang="zh-TW" altLang="en-US" sz="40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4294967295"/>
          </p:nvPr>
        </p:nvSpPr>
        <p:spPr>
          <a:xfrm>
            <a:off x="684213" y="1341438"/>
            <a:ext cx="7747000" cy="4641850"/>
          </a:xfrm>
        </p:spPr>
        <p:txBody>
          <a:bodyPr/>
          <a:lstStyle/>
          <a:p>
            <a:pPr eaLnBrk="1" hangingPunct="1">
              <a:lnSpc>
                <a:spcPts val="3600"/>
              </a:lnSpc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發出聲音或發表言論：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如冒犯性地吹口哨、揶揄身材、講黃色笑話或春夢、罵三字經、嘲弄他人是娘娘腔、娘砲、男人婆、太平公主、波霸奶媽、性變態、死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Gay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、發表性別歧視言論、追問女性乳暈幾公分、胸圍幾吋、內衣褲尺碼及顏色、是不是處女處男、評論性器官、散播八卦謠言。</a:t>
            </a:r>
          </a:p>
          <a:p>
            <a:pPr eaLnBrk="1" hangingPunct="1">
              <a:lnSpc>
                <a:spcPts val="3600"/>
              </a:lnSpc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傳送文字或圖畫：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如傳遞猥褻字條、散佈養眼圖、展示猥褻海報圖案或文字、寄送色情電子郵件。</a:t>
            </a:r>
          </a:p>
          <a:p>
            <a:pPr>
              <a:lnSpc>
                <a:spcPts val="3600"/>
              </a:lnSpc>
            </a:pPr>
            <a:endParaRPr lang="zh-TW" altLang="en-US" dirty="0" smtClean="0"/>
          </a:p>
        </p:txBody>
      </p:sp>
      <p:sp>
        <p:nvSpPr>
          <p:cNvPr id="19459" name="標題 2"/>
          <p:cNvSpPr>
            <a:spLocks noGrp="1"/>
          </p:cNvSpPr>
          <p:nvPr>
            <p:ph type="title" idx="4294967295"/>
          </p:nvPr>
        </p:nvSpPr>
        <p:spPr>
          <a:xfrm>
            <a:off x="539750" y="260350"/>
            <a:ext cx="7756525" cy="1054100"/>
          </a:xfrm>
        </p:spPr>
        <p:txBody>
          <a:bodyPr/>
          <a:lstStyle/>
          <a:p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性騷擾之態樣之舉例</a:t>
            </a:r>
            <a:endParaRPr lang="zh-TW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196975"/>
            <a:ext cx="8091487" cy="5040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性侵害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：指性侵害犯罪防治法所稱性侵害犯罪之行為。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性騷擾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：指符合下列情形之一，且未達性侵害之程度者：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以明示或暗示之方式，從事</a:t>
            </a: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不受歡迎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且具有</a:t>
            </a: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性意味 </a:t>
            </a:r>
            <a:endParaRPr lang="en-US" altLang="zh-TW" b="1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性別歧視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之言詞或行為，</a:t>
            </a: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致影響他人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之人格尊嚴、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    學習、或工作之機會或表現者。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以性或性別有關之行為，作為自己或他人獲得、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    喪失或減損其學習或工作有關權益之條件者。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性霸凌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：指透過語言、肢體或其他暴力，對於他人之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       性別特徵、性別特質、性傾向或性別認同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        進行貶抑、攻擊或威脅之行為且</a:t>
            </a: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非屬性騷擾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者。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性別認同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：指個人對自我歸屬性別的自我認知與接受。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b="1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921625" cy="935038"/>
          </a:xfrm>
        </p:spPr>
        <p:txBody>
          <a:bodyPr/>
          <a:lstStyle/>
          <a:p>
            <a:pPr eaLnBrk="1" hangingPunct="1"/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性別平等教育法第</a:t>
            </a:r>
            <a:r>
              <a:rPr lang="en-US" altLang="zh-TW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3~6</a:t>
            </a:r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內容版面配置區 1"/>
          <p:cNvSpPr>
            <a:spLocks noGrp="1"/>
          </p:cNvSpPr>
          <p:nvPr>
            <p:ph idx="1"/>
          </p:nvPr>
        </p:nvSpPr>
        <p:spPr>
          <a:xfrm>
            <a:off x="755650" y="1916113"/>
            <a:ext cx="7745413" cy="4425950"/>
          </a:xfrm>
        </p:spPr>
        <p:txBody>
          <a:bodyPr/>
          <a:lstStyle/>
          <a:p>
            <a:pPr marL="457200" indent="-457200" eaLnBrk="1" hangingPunct="1">
              <a:buFontTx/>
              <a:buAutoNum type="ea1ChtPeriod"/>
            </a:pP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當事人一方為學生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，他方為校長、教師、職員、工友或學生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eaLnBrk="1" hangingPunct="1">
              <a:buFontTx/>
              <a:buAutoNum type="ea1ChtPeriod"/>
            </a:pP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雙方當事人不以同一學校為限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eaLnBrk="1" hangingPunct="1">
              <a:buFontTx/>
              <a:buAutoNum type="ea1ChtPeriod"/>
            </a:pP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教師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包含專兼任教師、代理或代課教師、教官、護理教師、體育教練、社團指導老師及其他執行教學、研究或教育實習之人員。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eaLnBrk="1" hangingPunct="1">
              <a:buFontTx/>
              <a:buAutoNum type="ea1ChtPeriod"/>
            </a:pP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職員、工友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係指教師以外，固定或定期執行學校事務之人員。</a:t>
            </a:r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eaLnBrk="1" hangingPunct="1">
              <a:buFontTx/>
              <a:buAutoNum type="ea1ChtPeriod"/>
            </a:pPr>
            <a:r>
              <a:rPr lang="zh-TW" altLang="en-US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係指具有學籍、接受進修推廣教育者或交換學生。</a:t>
            </a:r>
          </a:p>
        </p:txBody>
      </p:sp>
      <p:sp>
        <p:nvSpPr>
          <p:cNvPr id="21507" name="標題 2"/>
          <p:cNvSpPr>
            <a:spLocks noGrp="1"/>
          </p:cNvSpPr>
          <p:nvPr>
            <p:ph type="title"/>
          </p:nvPr>
        </p:nvSpPr>
        <p:spPr>
          <a:xfrm>
            <a:off x="1116013" y="333375"/>
            <a:ext cx="7123112" cy="1054100"/>
          </a:xfrm>
        </p:spPr>
        <p:txBody>
          <a:bodyPr/>
          <a:lstStyle/>
          <a:p>
            <a:pPr eaLnBrk="1" hangingPunct="1"/>
            <a:r>
              <a:rPr lang="zh-TW" altLang="en-US" sz="4000" b="1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校園</a:t>
            </a:r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性侵害、性騷擾或性霸凌事件定義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xfrm>
            <a:off x="827088" y="1052513"/>
            <a:ext cx="7704137" cy="54006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教師法</a:t>
            </a: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條第一項</a:t>
            </a: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教師聘任後除有下列各款之一者外，不得解聘、停聘或不續聘：</a:t>
            </a:r>
            <a:endParaRPr lang="en-US" altLang="zh-TW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ea"/>
              <a:buAutoNum type="ea1ChtPeriod"/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受有期徒刑一年以上判決確定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，未獲宣告緩刑。</a:t>
            </a:r>
            <a:endParaRPr lang="en-US" altLang="zh-TW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ea"/>
              <a:buAutoNum type="ea1ChtPeriod"/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曾服公務，因貪污瀆職經有罪判決確定或通緝有案尚未結案。</a:t>
            </a:r>
            <a:endParaRPr lang="en-US" altLang="zh-TW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ea"/>
              <a:buAutoNum type="ea1ChtPeriod"/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曾犯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性侵害犯罪防治法第二條第一項所定之罪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，經有罪判決確定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ea"/>
              <a:buAutoNum type="ea1ChtPeriod"/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依法停止任用，或受休職處分尚未期滿，或因案停止職務，其原因尚未消滅。</a:t>
            </a:r>
            <a:endParaRPr lang="en-US" altLang="zh-TW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ea"/>
              <a:buAutoNum type="ea1ChtPeriod"/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褫奪公權尚未復權。</a:t>
            </a:r>
            <a:endParaRPr lang="en-US" altLang="zh-TW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365760" indent="-36576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ea"/>
              <a:buAutoNum type="ea1ChtPeriod"/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受監護或輔助宣告，尚未撤銷。</a:t>
            </a:r>
          </a:p>
          <a:p>
            <a:pPr marL="365760" indent="-36576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ea"/>
              <a:buAutoNum type="ea1ChtPeriod"/>
              <a:defRPr/>
            </a:pP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經合格醫師證明有精神病尚未痊癒。</a:t>
            </a:r>
          </a:p>
        </p:txBody>
      </p:sp>
      <p:sp>
        <p:nvSpPr>
          <p:cNvPr id="22531" name="標題 1"/>
          <p:cNvSpPr>
            <a:spLocks noGrp="1"/>
          </p:cNvSpPr>
          <p:nvPr>
            <p:ph type="title"/>
          </p:nvPr>
        </p:nvSpPr>
        <p:spPr>
          <a:xfrm>
            <a:off x="1547813" y="0"/>
            <a:ext cx="7010400" cy="1295400"/>
          </a:xfrm>
        </p:spPr>
        <p:txBody>
          <a:bodyPr/>
          <a:lstStyle/>
          <a:p>
            <a:pPr eaLnBrk="1" hangingPunct="1"/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教師法</a:t>
            </a:r>
            <a:r>
              <a:rPr lang="en-US" altLang="zh-TW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4000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條修正</a:t>
            </a:r>
            <a:r>
              <a:rPr lang="en-US" altLang="zh-TW" sz="20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(102</a:t>
            </a:r>
            <a:r>
              <a:rPr lang="zh-TW" altLang="en-US" sz="20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0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0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27</a:t>
            </a:r>
            <a:r>
              <a:rPr lang="zh-TW" altLang="en-US" sz="20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日立法院通過</a:t>
            </a:r>
            <a:r>
              <a:rPr lang="en-US" altLang="zh-TW" sz="20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0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精裝版">
  <a:themeElements>
    <a:clrScheme name="精裝版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精裝版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精裝版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精裝版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7730</TotalTime>
  <Words>2699</Words>
  <Application>Microsoft Office PowerPoint</Application>
  <PresentationFormat>如螢幕大小 (4:3)</PresentationFormat>
  <Paragraphs>152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精裝版</vt:lpstr>
      <vt:lpstr>校園性別平等法規常識重要入門篇                                                                                                                  </vt:lpstr>
      <vt:lpstr>校園性平事件之類型</vt:lpstr>
      <vt:lpstr>「違反意願」、「不受歡迎」之認定？</vt:lpstr>
      <vt:lpstr>怎麼樣的行為算是性別歧視？</vt:lpstr>
      <vt:lpstr>性騷擾之態樣之舉例</vt:lpstr>
      <vt:lpstr>性騷擾之態樣之舉例</vt:lpstr>
      <vt:lpstr>性別平等教育法第2條第3~6款</vt:lpstr>
      <vt:lpstr>校園性侵害、性騷擾或性霸凌事件定義</vt:lpstr>
      <vt:lpstr>教師法14條修正(102年6月27日立法院通過)</vt:lpstr>
      <vt:lpstr>教師法14條修正(102年6月27日立法院通過)</vt:lpstr>
      <vt:lpstr>投影片 11</vt:lpstr>
      <vt:lpstr>禁止發展有違專業倫理關係</vt:lpstr>
      <vt:lpstr>常見校園性平事件</vt:lpstr>
      <vt:lpstr>學校處理校園性平事件之程序</vt:lpstr>
      <vt:lpstr>知悉「疑似」事件即應通報(鍾宛蓉律師)</vt:lpstr>
      <vt:lpstr>性平法新規定</vt:lpstr>
      <vt:lpstr>未通報：處罰鍰、解聘、免職</vt:lpstr>
      <vt:lpstr>扮演適時適當的協助者(鍾宛蓉律師)</vt:lpstr>
      <vt:lpstr>遇到事件之處理建議(鍾宛蓉律師)</vt:lpstr>
      <vt:lpstr>當學生告訴你受害事實時</vt:lpstr>
      <vt:lpstr>投影片 21</vt:lpstr>
      <vt:lpstr>Thank you for your attention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處理校園性侵害或性騷擾事件正當法律程序之研究 －以性別平等教育法為核心</dc:title>
  <dc:creator>YG</dc:creator>
  <cp:lastModifiedBy>wenwei</cp:lastModifiedBy>
  <cp:revision>511</cp:revision>
  <cp:lastPrinted>2014-01-06T05:48:56Z</cp:lastPrinted>
  <dcterms:created xsi:type="dcterms:W3CDTF">2007-04-11T11:44:56Z</dcterms:created>
  <dcterms:modified xsi:type="dcterms:W3CDTF">2017-09-12T05:38:58Z</dcterms:modified>
</cp:coreProperties>
</file>